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10" r:id="rId2"/>
    <p:sldId id="311" r:id="rId3"/>
    <p:sldId id="261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7" r:id="rId24"/>
    <p:sldId id="294" r:id="rId25"/>
    <p:sldId id="297" r:id="rId26"/>
    <p:sldId id="300" r:id="rId27"/>
    <p:sldId id="301" r:id="rId28"/>
    <p:sldId id="305" r:id="rId29"/>
    <p:sldId id="306" r:id="rId30"/>
    <p:sldId id="307" r:id="rId31"/>
    <p:sldId id="308" r:id="rId32"/>
    <p:sldId id="30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Минимально рекомендованное суточное потребление ПВ 25 г</c:v>
                </c:pt>
              </c:strCache>
            </c:strRef>
          </c:tx>
          <c:dPt>
            <c:idx val="2"/>
            <c:bubble3D val="0"/>
            <c:spPr>
              <a:solidFill>
                <a:srgbClr val="00B05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6.75</c:v>
                </c:pt>
                <c:pt idx="2">
                  <c:v>3.25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Вклад механизма действия в эффект псиллиума для снижения массы тела</c:v>
                </c:pt>
              </c:strCache>
            </c:strRef>
          </c:tx>
          <c:dLbls>
            <c:dLbl>
              <c:idx val="1"/>
              <c:layout>
                <c:manualLayout>
                  <c:x val="-9.0295845611305409E-2"/>
                  <c:y val="4.347826086956517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Эффект "наполнителя желудка"</c:v>
                </c:pt>
                <c:pt idx="1">
                  <c:v>Адсорбент жиров и сахаров</c:v>
                </c:pt>
                <c:pt idx="2">
                  <c:v>Пребиотик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</c:v>
                </c:pt>
                <c:pt idx="1">
                  <c:v>0.15</c:v>
                </c:pt>
                <c:pt idx="2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70EDF9-0DE7-428F-8A6F-B9E856EEB261}" type="doc">
      <dgm:prSet loTypeId="urn:microsoft.com/office/officeart/2005/8/layout/equation2" loCatId="process" qsTypeId="urn:microsoft.com/office/officeart/2005/8/quickstyle/simple1" qsCatId="simple" csTypeId="urn:microsoft.com/office/officeart/2005/8/colors/colorful1" csCatId="colorful" phldr="1"/>
      <dgm:spPr/>
    </dgm:pt>
    <dgm:pt modelId="{D8CA29F6-9546-4E2F-B378-2BE60075707B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dirty="0" smtClean="0"/>
            <a:t>До 150 мл СВЯЗАННОЙ воды с каждым приемом пищи</a:t>
          </a:r>
          <a:endParaRPr lang="ru-RU" b="1" dirty="0"/>
        </a:p>
      </dgm:t>
    </dgm:pt>
    <dgm:pt modelId="{F42A3F03-821A-4515-9993-9825F966023A}" type="parTrans" cxnId="{677CAE7C-8A69-430F-97E5-029117C834B9}">
      <dgm:prSet/>
      <dgm:spPr/>
      <dgm:t>
        <a:bodyPr/>
        <a:lstStyle/>
        <a:p>
          <a:endParaRPr lang="ru-RU"/>
        </a:p>
      </dgm:t>
    </dgm:pt>
    <dgm:pt modelId="{07E1E06A-D822-403A-B3A5-872060A1946D}" type="sibTrans" cxnId="{677CAE7C-8A69-430F-97E5-029117C834B9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FB89DF7-BBC8-4E4E-A6A1-4A62FF208B4C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Закрывает 1/3 суточной потребности в пищевых волокнах</a:t>
          </a:r>
        </a:p>
      </dgm:t>
    </dgm:pt>
    <dgm:pt modelId="{23880AC2-0424-477B-B379-005EF069CCAA}" type="parTrans" cxnId="{5A8B5DFC-A58B-43BC-9903-27B401E5B086}">
      <dgm:prSet/>
      <dgm:spPr/>
      <dgm:t>
        <a:bodyPr/>
        <a:lstStyle/>
        <a:p>
          <a:endParaRPr lang="ru-RU"/>
        </a:p>
      </dgm:t>
    </dgm:pt>
    <dgm:pt modelId="{4F157E9D-AC1B-4C57-858E-0FAB09FFFC59}" type="sibTrans" cxnId="{5A8B5DFC-A58B-43BC-9903-27B401E5B08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D07E1568-98F1-4C24-9822-DA4932D8EC94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400" b="1" dirty="0" smtClean="0"/>
            <a:t>ПОЛНОЦЕННАЯ ДИЕТА ГОРАЗДО ЛУЧШЕ ПЕРЕНОСИТСЯ</a:t>
          </a:r>
          <a:endParaRPr lang="ru-RU" sz="2400" b="1" dirty="0"/>
        </a:p>
      </dgm:t>
    </dgm:pt>
    <dgm:pt modelId="{FB79CF82-7624-4CD2-BE10-86D69531D1E8}" type="parTrans" cxnId="{481DFB63-65D6-4163-AB9B-847088B71430}">
      <dgm:prSet/>
      <dgm:spPr/>
      <dgm:t>
        <a:bodyPr/>
        <a:lstStyle/>
        <a:p>
          <a:endParaRPr lang="ru-RU"/>
        </a:p>
      </dgm:t>
    </dgm:pt>
    <dgm:pt modelId="{E73DDA5C-1ADC-4463-9D3C-55EDF1CA622B}" type="sibTrans" cxnId="{481DFB63-65D6-4163-AB9B-847088B71430}">
      <dgm:prSet/>
      <dgm:spPr/>
      <dgm:t>
        <a:bodyPr/>
        <a:lstStyle/>
        <a:p>
          <a:endParaRPr lang="ru-RU"/>
        </a:p>
      </dgm:t>
    </dgm:pt>
    <dgm:pt modelId="{2A98E6EB-DF60-40E5-9B59-DED4ACDCA649}" type="pres">
      <dgm:prSet presAssocID="{AB70EDF9-0DE7-428F-8A6F-B9E856EEB261}" presName="Name0" presStyleCnt="0">
        <dgm:presLayoutVars>
          <dgm:dir/>
          <dgm:resizeHandles val="exact"/>
        </dgm:presLayoutVars>
      </dgm:prSet>
      <dgm:spPr/>
    </dgm:pt>
    <dgm:pt modelId="{0D360530-55D6-4726-80AE-94EA0F394FA7}" type="pres">
      <dgm:prSet presAssocID="{AB70EDF9-0DE7-428F-8A6F-B9E856EEB261}" presName="vNodes" presStyleCnt="0"/>
      <dgm:spPr/>
    </dgm:pt>
    <dgm:pt modelId="{47A270EF-57D9-41E2-9473-B15CFDEFDE79}" type="pres">
      <dgm:prSet presAssocID="{D8CA29F6-9546-4E2F-B378-2BE60075707B}" presName="node" presStyleLbl="node1" presStyleIdx="0" presStyleCnt="3" custScaleX="226038" custScaleY="99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E5A81-0CF7-4D10-91F4-5AF8388C9DA6}" type="pres">
      <dgm:prSet presAssocID="{07E1E06A-D822-403A-B3A5-872060A1946D}" presName="spacerT" presStyleCnt="0"/>
      <dgm:spPr/>
    </dgm:pt>
    <dgm:pt modelId="{294920FC-C2C3-463D-830B-604E6EAD59D4}" type="pres">
      <dgm:prSet presAssocID="{07E1E06A-D822-403A-B3A5-872060A1946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25560CCB-2F63-416F-AB5F-B157773FA741}" type="pres">
      <dgm:prSet presAssocID="{07E1E06A-D822-403A-B3A5-872060A1946D}" presName="spacerB" presStyleCnt="0"/>
      <dgm:spPr/>
    </dgm:pt>
    <dgm:pt modelId="{0CE728BA-D0C8-420C-B81E-7046E6B4B5C1}" type="pres">
      <dgm:prSet presAssocID="{9FB89DF7-BBC8-4E4E-A6A1-4A62FF208B4C}" presName="node" presStyleLbl="node1" presStyleIdx="1" presStyleCnt="3" custScaleX="226985" custScaleY="99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DD5E6-ADD6-430A-B0E4-99B8561C7713}" type="pres">
      <dgm:prSet presAssocID="{AB70EDF9-0DE7-428F-8A6F-B9E856EEB261}" presName="sibTransLast" presStyleLbl="sibTrans2D1" presStyleIdx="1" presStyleCnt="2" custScaleX="162651" custLinFactNeighborX="-73271" custLinFactNeighborY="-1758"/>
      <dgm:spPr/>
      <dgm:t>
        <a:bodyPr/>
        <a:lstStyle/>
        <a:p>
          <a:endParaRPr lang="ru-RU"/>
        </a:p>
      </dgm:t>
    </dgm:pt>
    <dgm:pt modelId="{F6301056-458E-4EAD-99F4-B94780CD8A8D}" type="pres">
      <dgm:prSet presAssocID="{AB70EDF9-0DE7-428F-8A6F-B9E856EEB261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8A413FB-CC6F-4E0A-A003-D2F9400490B9}" type="pres">
      <dgm:prSet presAssocID="{AB70EDF9-0DE7-428F-8A6F-B9E856EEB261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0ED7BB-8B24-492E-B89B-A8B0833A6FD9}" type="presOf" srcId="{AB70EDF9-0DE7-428F-8A6F-B9E856EEB261}" destId="{2A98E6EB-DF60-40E5-9B59-DED4ACDCA649}" srcOrd="0" destOrd="0" presId="urn:microsoft.com/office/officeart/2005/8/layout/equation2"/>
    <dgm:cxn modelId="{677CAE7C-8A69-430F-97E5-029117C834B9}" srcId="{AB70EDF9-0DE7-428F-8A6F-B9E856EEB261}" destId="{D8CA29F6-9546-4E2F-B378-2BE60075707B}" srcOrd="0" destOrd="0" parTransId="{F42A3F03-821A-4515-9993-9825F966023A}" sibTransId="{07E1E06A-D822-403A-B3A5-872060A1946D}"/>
    <dgm:cxn modelId="{5A8B5DFC-A58B-43BC-9903-27B401E5B086}" srcId="{AB70EDF9-0DE7-428F-8A6F-B9E856EEB261}" destId="{9FB89DF7-BBC8-4E4E-A6A1-4A62FF208B4C}" srcOrd="1" destOrd="0" parTransId="{23880AC2-0424-477B-B379-005EF069CCAA}" sibTransId="{4F157E9D-AC1B-4C57-858E-0FAB09FFFC59}"/>
    <dgm:cxn modelId="{CDA87089-768C-46C0-B17D-77BB89D7E2F8}" type="presOf" srcId="{4F157E9D-AC1B-4C57-858E-0FAB09FFFC59}" destId="{B27DD5E6-ADD6-430A-B0E4-99B8561C7713}" srcOrd="0" destOrd="0" presId="urn:microsoft.com/office/officeart/2005/8/layout/equation2"/>
    <dgm:cxn modelId="{ECA45C62-D736-4236-9806-FE4BC16D7995}" type="presOf" srcId="{D07E1568-98F1-4C24-9822-DA4932D8EC94}" destId="{68A413FB-CC6F-4E0A-A003-D2F9400490B9}" srcOrd="0" destOrd="0" presId="urn:microsoft.com/office/officeart/2005/8/layout/equation2"/>
    <dgm:cxn modelId="{905C29B2-6FC3-4549-B1D9-E076D775077C}" type="presOf" srcId="{9FB89DF7-BBC8-4E4E-A6A1-4A62FF208B4C}" destId="{0CE728BA-D0C8-420C-B81E-7046E6B4B5C1}" srcOrd="0" destOrd="0" presId="urn:microsoft.com/office/officeart/2005/8/layout/equation2"/>
    <dgm:cxn modelId="{AACA10EB-967D-450D-BCEE-9499F59FF32A}" type="presOf" srcId="{4F157E9D-AC1B-4C57-858E-0FAB09FFFC59}" destId="{F6301056-458E-4EAD-99F4-B94780CD8A8D}" srcOrd="1" destOrd="0" presId="urn:microsoft.com/office/officeart/2005/8/layout/equation2"/>
    <dgm:cxn modelId="{481DFB63-65D6-4163-AB9B-847088B71430}" srcId="{AB70EDF9-0DE7-428F-8A6F-B9E856EEB261}" destId="{D07E1568-98F1-4C24-9822-DA4932D8EC94}" srcOrd="2" destOrd="0" parTransId="{FB79CF82-7624-4CD2-BE10-86D69531D1E8}" sibTransId="{E73DDA5C-1ADC-4463-9D3C-55EDF1CA622B}"/>
    <dgm:cxn modelId="{ECFD767C-046E-4A5F-A63B-1302D7F98C61}" type="presOf" srcId="{D8CA29F6-9546-4E2F-B378-2BE60075707B}" destId="{47A270EF-57D9-41E2-9473-B15CFDEFDE79}" srcOrd="0" destOrd="0" presId="urn:microsoft.com/office/officeart/2005/8/layout/equation2"/>
    <dgm:cxn modelId="{DA38EE60-FD05-4053-95B6-93FF4C19DB64}" type="presOf" srcId="{07E1E06A-D822-403A-B3A5-872060A1946D}" destId="{294920FC-C2C3-463D-830B-604E6EAD59D4}" srcOrd="0" destOrd="0" presId="urn:microsoft.com/office/officeart/2005/8/layout/equation2"/>
    <dgm:cxn modelId="{06CB43D2-56FE-4A2D-8A38-974FCCDF9BAA}" type="presParOf" srcId="{2A98E6EB-DF60-40E5-9B59-DED4ACDCA649}" destId="{0D360530-55D6-4726-80AE-94EA0F394FA7}" srcOrd="0" destOrd="0" presId="urn:microsoft.com/office/officeart/2005/8/layout/equation2"/>
    <dgm:cxn modelId="{1D9E3F58-4DBE-48FF-BC63-3A79FAF3C640}" type="presParOf" srcId="{0D360530-55D6-4726-80AE-94EA0F394FA7}" destId="{47A270EF-57D9-41E2-9473-B15CFDEFDE79}" srcOrd="0" destOrd="0" presId="urn:microsoft.com/office/officeart/2005/8/layout/equation2"/>
    <dgm:cxn modelId="{D465C52A-2411-45A9-8565-479C12BBE0EC}" type="presParOf" srcId="{0D360530-55D6-4726-80AE-94EA0F394FA7}" destId="{96DE5A81-0CF7-4D10-91F4-5AF8388C9DA6}" srcOrd="1" destOrd="0" presId="urn:microsoft.com/office/officeart/2005/8/layout/equation2"/>
    <dgm:cxn modelId="{4B9F7C33-0C3C-439E-91CD-F86E484103AC}" type="presParOf" srcId="{0D360530-55D6-4726-80AE-94EA0F394FA7}" destId="{294920FC-C2C3-463D-830B-604E6EAD59D4}" srcOrd="2" destOrd="0" presId="urn:microsoft.com/office/officeart/2005/8/layout/equation2"/>
    <dgm:cxn modelId="{9DDC45A2-AE46-46F7-BCF0-C9927E12F00F}" type="presParOf" srcId="{0D360530-55D6-4726-80AE-94EA0F394FA7}" destId="{25560CCB-2F63-416F-AB5F-B157773FA741}" srcOrd="3" destOrd="0" presId="urn:microsoft.com/office/officeart/2005/8/layout/equation2"/>
    <dgm:cxn modelId="{503B8D0C-13E1-4403-867E-CC0FF367DC4E}" type="presParOf" srcId="{0D360530-55D6-4726-80AE-94EA0F394FA7}" destId="{0CE728BA-D0C8-420C-B81E-7046E6B4B5C1}" srcOrd="4" destOrd="0" presId="urn:microsoft.com/office/officeart/2005/8/layout/equation2"/>
    <dgm:cxn modelId="{7D5AC3FE-C4BE-44B4-BA7B-F8AA4D61F668}" type="presParOf" srcId="{2A98E6EB-DF60-40E5-9B59-DED4ACDCA649}" destId="{B27DD5E6-ADD6-430A-B0E4-99B8561C7713}" srcOrd="1" destOrd="0" presId="urn:microsoft.com/office/officeart/2005/8/layout/equation2"/>
    <dgm:cxn modelId="{DAB047F5-8466-4B43-B372-04C097952D41}" type="presParOf" srcId="{B27DD5E6-ADD6-430A-B0E4-99B8561C7713}" destId="{F6301056-458E-4EAD-99F4-B94780CD8A8D}" srcOrd="0" destOrd="0" presId="urn:microsoft.com/office/officeart/2005/8/layout/equation2"/>
    <dgm:cxn modelId="{E191D128-3A2E-4B37-925F-4CB3D1B630A9}" type="presParOf" srcId="{2A98E6EB-DF60-40E5-9B59-DED4ACDCA649}" destId="{68A413FB-CC6F-4E0A-A003-D2F9400490B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270EF-57D9-41E2-9473-B15CFDEFDE79}">
      <dsp:nvSpPr>
        <dsp:cNvPr id="0" name=""/>
        <dsp:cNvSpPr/>
      </dsp:nvSpPr>
      <dsp:spPr>
        <a:xfrm>
          <a:off x="91464" y="1216"/>
          <a:ext cx="3742203" cy="1654968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До 150 мл СВЯЗАННОЙ воды с каждым приемом пищи</a:t>
          </a:r>
          <a:endParaRPr lang="ru-RU" sz="2000" b="1" kern="1200" dirty="0"/>
        </a:p>
      </dsp:txBody>
      <dsp:txXfrm>
        <a:off x="639497" y="243580"/>
        <a:ext cx="2646137" cy="1170240"/>
      </dsp:txXfrm>
    </dsp:sp>
    <dsp:sp modelId="{294920FC-C2C3-463D-830B-604E6EAD59D4}">
      <dsp:nvSpPr>
        <dsp:cNvPr id="0" name=""/>
        <dsp:cNvSpPr/>
      </dsp:nvSpPr>
      <dsp:spPr>
        <a:xfrm>
          <a:off x="1482453" y="1790615"/>
          <a:ext cx="960227" cy="960227"/>
        </a:xfrm>
        <a:prstGeom prst="mathPlus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1609731" y="2157806"/>
        <a:ext cx="705671" cy="225845"/>
      </dsp:txXfrm>
    </dsp:sp>
    <dsp:sp modelId="{0CE728BA-D0C8-420C-B81E-7046E6B4B5C1}">
      <dsp:nvSpPr>
        <dsp:cNvPr id="0" name=""/>
        <dsp:cNvSpPr/>
      </dsp:nvSpPr>
      <dsp:spPr>
        <a:xfrm>
          <a:off x="83625" y="2885274"/>
          <a:ext cx="3757882" cy="163947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Закрывает 1/3 суточной потребности в пищевых волокнах</a:t>
          </a:r>
        </a:p>
      </dsp:txBody>
      <dsp:txXfrm>
        <a:off x="633954" y="3125369"/>
        <a:ext cx="2657224" cy="1159281"/>
      </dsp:txXfrm>
    </dsp:sp>
    <dsp:sp modelId="{B27DD5E6-ADD6-430A-B0E4-99B8561C7713}">
      <dsp:nvSpPr>
        <dsp:cNvPr id="0" name=""/>
        <dsp:cNvSpPr/>
      </dsp:nvSpPr>
      <dsp:spPr>
        <a:xfrm>
          <a:off x="3539173" y="1944219"/>
          <a:ext cx="856307" cy="6158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539173" y="2067393"/>
        <a:ext cx="671546" cy="369521"/>
      </dsp:txXfrm>
    </dsp:sp>
    <dsp:sp modelId="{68A413FB-CC6F-4E0A-A003-D2F9400490B9}">
      <dsp:nvSpPr>
        <dsp:cNvPr id="0" name=""/>
        <dsp:cNvSpPr/>
      </dsp:nvSpPr>
      <dsp:spPr>
        <a:xfrm>
          <a:off x="4834846" y="607417"/>
          <a:ext cx="3311128" cy="3311128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ПОЛНОЦЕННАЯ ДИЕТА ГОРАЗДО ЛУЧШЕ ПЕРЕНОСИТСЯ</a:t>
          </a:r>
          <a:endParaRPr lang="ru-RU" sz="2400" b="1" kern="1200" dirty="0"/>
        </a:p>
      </dsp:txBody>
      <dsp:txXfrm>
        <a:off x="5319749" y="1092320"/>
        <a:ext cx="2341322" cy="2341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0.03663</cdr:x>
      <cdr:y>0.07822</cdr:y>
    </cdr:from>
    <cdr:to>
      <cdr:x>0.4055</cdr:x>
      <cdr:y>0.26966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246676" y="317882"/>
          <a:ext cx="2484068" cy="778016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B5A42-F8D4-43EE-9C6B-925DF454D382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0E754-FA8F-487F-B698-EF27E4F87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27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08CD38-683E-4132-92AC-C757A5ED6B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89BA0C-CD94-432C-9CA0-09219F41EE81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014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DB70-E954-4012-A85D-3A441D12D3FB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A29B0-AAD7-449F-977C-8235C9121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736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DB70-E954-4012-A85D-3A441D12D3FB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A29B0-AAD7-449F-977C-8235C9121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98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DB70-E954-4012-A85D-3A441D12D3FB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A29B0-AAD7-449F-977C-8235C9121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997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DB70-E954-4012-A85D-3A441D12D3FB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A29B0-AAD7-449F-977C-8235C9121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544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DB70-E954-4012-A85D-3A441D12D3FB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A29B0-AAD7-449F-977C-8235C9121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22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DB70-E954-4012-A85D-3A441D12D3FB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A29B0-AAD7-449F-977C-8235C9121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43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DB70-E954-4012-A85D-3A441D12D3FB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A29B0-AAD7-449F-977C-8235C9121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475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DB70-E954-4012-A85D-3A441D12D3FB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A29B0-AAD7-449F-977C-8235C9121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86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DB70-E954-4012-A85D-3A441D12D3FB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A29B0-AAD7-449F-977C-8235C9121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04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DB70-E954-4012-A85D-3A441D12D3FB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A29B0-AAD7-449F-977C-8235C9121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5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DB70-E954-4012-A85D-3A441D12D3FB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A29B0-AAD7-449F-977C-8235C9121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29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7DB70-E954-4012-A85D-3A441D12D3FB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A29B0-AAD7-449F-977C-8235C9121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16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ru/url?sa=i&amp;rct=j&amp;q=&amp;esrc=s&amp;source=images&amp;cd=&amp;cad=rja&amp;uact=8&amp;ved=0ahUKEwjz3JHzqb_JAhWKDSwKHUUuD04QjRwIBw&amp;url=http://www.sportobzor.ru/diety-pravilnoe-pitanie/skolko-kaloriy-nuzhno-v-den-cheloveku.html&amp;psig=AFQjCNGKIGpHoR5eOEVfkE6CeSZ-FhA9XA&amp;ust=144921959685337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1.jpeg"/><Relationship Id="rId7" Type="http://schemas.openxmlformats.org/officeDocument/2006/relationships/hyperlink" Target="https://www.google.ru/url?sa=i&amp;rct=j&amp;q=&amp;esrc=s&amp;source=images&amp;cd=&amp;cad=rja&amp;uact=8&amp;ved=0ahUKEwjg-6-Ek4HKAhUECCwKHSW1DD0QjRwIBw&amp;url=http://productorg.ru/product_info.php?products_id%3D215482&amp;bvm=bv.110151844,d.bGg&amp;psig=AFQjCNGKZLJ1MKn1o7tv_l30FOiElBjheQ&amp;ust=1451481185187182" TargetMode="External"/><Relationship Id="rId2" Type="http://schemas.openxmlformats.org/officeDocument/2006/relationships/hyperlink" Target="https://www.google.ru/url?sa=i&amp;rct=j&amp;q=&amp;esrc=s&amp;source=images&amp;cd=&amp;cad=rja&amp;uact=8&amp;ved=0ahUKEwjmsfPtkIHKAhUBXSwKHUNtCj4QjRwIBw&amp;url=http://kolxoz.ru/catalog/prostoy/rzhanoy_100/&amp;bvm=bv.110151844,d.bGg&amp;psig=AFQjCNFmvh4BmjsLCxrj7KIjBbAarYxhyw&amp;ust=145148062443930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s://www.google.ru/url?sa=i&amp;rct=j&amp;q=&amp;esrc=s&amp;source=images&amp;cd=&amp;cad=rja&amp;uact=8&amp;ved=0ahUKEwiptLe-koHKAhVEiCwKHbnqAjgQjRwIBw&amp;url=http://belomarket.ru/index.php?route%3Dproduct/product%26path%3D64%26product_id%3D291&amp;bvm=bv.110151844,d.bGg&amp;psig=AFQjCNFZppwXPQ_iiUVeT0lhxnZk-LKg5g&amp;ust=1451481060633680" TargetMode="Externa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ru/url?sa=i&amp;rct=j&amp;q=&amp;esrc=s&amp;source=images&amp;cd=&amp;cad=rja&amp;uact=8&amp;ved=0ahUKEwjl2d-u8IDKAhUE3iwKHfGlACoQjRwIBw&amp;url=http://besuccess.ru/ozhirenie-globalnaya-problema-sovremennogo-mira.html&amp;bvm=bv.110151844,d.bGg&amp;psig=AFQjCNGStEUrllB1OEBTIBb7CSQXVrVBuA&amp;ust=1451471873431096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hyperlink" Target="https://www.google.ru/url?sa=i&amp;rct=j&amp;q=&amp;esrc=s&amp;source=images&amp;cd=&amp;cad=rja&amp;uact=8&amp;ved=0ahUKEwiY4LuX9oDKAhVIWiwKHZRkACEQjRwIBw&amp;url=http://kakmed.com/6549/mediki-uchatsya-restavrirovat-serdca-s-pomoshhyu-biomaterialov/&amp;bvm=bv.110151844,d.bGg&amp;psig=AFQjCNEv5_Tc953huZsMt8A37W50yaPt2A&amp;ust=1451473416062120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hyperlink" Target="https://www.google.ru/url?sa=i&amp;rct=j&amp;q=&amp;esrc=s&amp;source=images&amp;cd=&amp;cad=rja&amp;uact=8&amp;ved=0ahUKEwiO2bn-mrfRAhXLe1AKHXhiBtAQjRwIBw&amp;url=http://ru.seaicons.com/23485/&amp;psig=AFQjCNExek6bMlmSk1U2Yk9atGuwLHdlBg&amp;ust=1484125065111495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ncbi.nlm.nih.gov/entrez/utils/fref.fcgi?PrId=3051&amp;itool=AbstractPlus-def&amp;uid=3277558&amp;db=pubmed&amp;url=http://archinte.ama-assn.org/cgi/pmidlookup?view=long&amp;pmid=327755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ru/url?sa=i&amp;rct=j&amp;q=&amp;esrc=s&amp;source=images&amp;cd=&amp;cad=rja&amp;uact=8&amp;ved=0ahUKEwiR78arrdXQAhXFiSwKHeCpBEAQjRwIBw&amp;url=http://weekbaby.ru/pitanie/429-vse-chto-vam-nuzhno-znat-o-nizkokaloriynoy-diete.html&amp;psig=AFQjCNGBMLSLsdYTheroIJvEXLayEtBjuw&amp;ust=1480762769995219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ru/url?sa=i&amp;rct=j&amp;q=&amp;esrc=s&amp;source=images&amp;cd=&amp;cad=rja&amp;uact=8&amp;ved=0ahUKEwiH7orKqr_JAhWDWiwKHT5yClkQjRwIBw&amp;url=http://mamapedia.com.ua/health/dieta/kak-pravilno-schitat-kalorii-dlia-pokhudeniya.html&amp;psig=AFQjCNGKIGpHoR5eOEVfkE6CeSZ-FhA9XA&amp;ust=144921959685337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повысить переносимость диеты при метаболическом синдроме…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… и не только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847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912768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Увеличение доли продуктов, богатых водой, приводит к более выраженному снижению массы тела*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1499100"/>
            <a:ext cx="4716016" cy="4525963"/>
          </a:xfrm>
        </p:spPr>
        <p:txBody>
          <a:bodyPr>
            <a:noAutofit/>
          </a:bodyPr>
          <a:lstStyle/>
          <a:p>
            <a:r>
              <a:rPr lang="ru-RU" sz="1800" dirty="0" smtClean="0"/>
              <a:t>У </a:t>
            </a:r>
            <a:r>
              <a:rPr lang="ru-RU" sz="1800" dirty="0"/>
              <a:t>женщин с ожирением сравнивалась </a:t>
            </a:r>
            <a:r>
              <a:rPr lang="ru-RU" sz="1800" dirty="0" smtClean="0"/>
              <a:t>эффективность </a:t>
            </a:r>
            <a:r>
              <a:rPr lang="ru-RU" sz="1800" dirty="0"/>
              <a:t>двух диетических </a:t>
            </a:r>
            <a:r>
              <a:rPr lang="ru-RU" sz="1800" dirty="0" smtClean="0"/>
              <a:t>режимов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Одна группа получала </a:t>
            </a:r>
            <a:r>
              <a:rPr lang="ru-RU" sz="1800" dirty="0" smtClean="0"/>
              <a:t>совет ограничить </a:t>
            </a:r>
            <a:r>
              <a:rPr lang="ru-RU" sz="1800" dirty="0"/>
              <a:t>потребление жирной пищи (</a:t>
            </a:r>
            <a:r>
              <a:rPr lang="ru-RU" sz="1800" dirty="0" smtClean="0"/>
              <a:t>RF)</a:t>
            </a:r>
          </a:p>
          <a:p>
            <a:r>
              <a:rPr lang="ru-RU" sz="1800" dirty="0" smtClean="0"/>
              <a:t>Вторая группа – уменьшить </a:t>
            </a:r>
            <a:r>
              <a:rPr lang="ru-RU" sz="1800" dirty="0"/>
              <a:t>потребление жирной пищи и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одновременно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увеличить потребление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пищи с высоким содержанием воды за счет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овощей и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фруктов </a:t>
            </a:r>
            <a:r>
              <a:rPr lang="ru-RU" sz="1800" dirty="0"/>
              <a:t>(RF+FV</a:t>
            </a:r>
            <a:r>
              <a:rPr lang="ru-RU" sz="1800" dirty="0" smtClean="0"/>
              <a:t>)</a:t>
            </a:r>
          </a:p>
          <a:p>
            <a:r>
              <a:rPr lang="ru-RU" sz="1800" dirty="0" smtClean="0"/>
              <a:t>Обе группы </a:t>
            </a:r>
            <a:r>
              <a:rPr lang="ru-RU" sz="1800" dirty="0"/>
              <a:t>показали достоверное снижение массы тела (р&lt;0,0001</a:t>
            </a:r>
            <a:r>
              <a:rPr lang="ru-RU" sz="1800" dirty="0" smtClean="0"/>
              <a:t>)</a:t>
            </a:r>
            <a:endParaRPr lang="ru-RU" sz="1800" dirty="0"/>
          </a:p>
          <a:p>
            <a:r>
              <a:rPr lang="ru-RU" sz="1800" dirty="0" smtClean="0"/>
              <a:t>Во второй группе </a:t>
            </a:r>
            <a:r>
              <a:rPr lang="ru-RU" sz="1800" dirty="0"/>
              <a:t>(RF+FV) </a:t>
            </a:r>
            <a:r>
              <a:rPr lang="ru-RU" sz="1800" dirty="0" smtClean="0"/>
              <a:t>отмечено более выраженное  достоверное </a:t>
            </a:r>
            <a:r>
              <a:rPr lang="ru-RU" sz="1800" dirty="0"/>
              <a:t>снижение веса </a:t>
            </a:r>
            <a:r>
              <a:rPr lang="ru-RU" sz="1800" dirty="0" smtClean="0"/>
              <a:t>тела (</a:t>
            </a:r>
            <a:r>
              <a:rPr lang="ru-RU" sz="1800" dirty="0"/>
              <a:t>6,4±0,9 кг </a:t>
            </a:r>
            <a:r>
              <a:rPr lang="ru-RU" sz="1800" dirty="0" err="1" smtClean="0"/>
              <a:t>vs</a:t>
            </a:r>
            <a:r>
              <a:rPr lang="ru-RU" sz="1800" dirty="0" smtClean="0"/>
              <a:t>. </a:t>
            </a:r>
            <a:r>
              <a:rPr lang="ru-RU" sz="1800" dirty="0"/>
              <a:t>7,9±0,9 кг, </a:t>
            </a:r>
            <a:r>
              <a:rPr lang="ru-RU" sz="1800" dirty="0" smtClean="0"/>
              <a:t>р=0,002)</a:t>
            </a:r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Пациенты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второй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группы также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сообщали о менее выраженном чувстве голода</a:t>
            </a:r>
            <a:r>
              <a:rPr lang="ru-RU" sz="1800" dirty="0" smtClean="0"/>
              <a:t>, чем </a:t>
            </a:r>
            <a:r>
              <a:rPr lang="ru-RU" sz="1800" dirty="0"/>
              <a:t>в первой группе (р=0,003</a:t>
            </a:r>
            <a:r>
              <a:rPr lang="ru-RU" sz="1800" dirty="0" smtClean="0"/>
              <a:t>)</a:t>
            </a:r>
            <a:endParaRPr lang="ru-RU" sz="1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556792"/>
            <a:ext cx="4330645" cy="380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60032" y="5517232"/>
            <a:ext cx="4283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 </a:t>
            </a:r>
            <a:r>
              <a:rPr lang="en-US" sz="1400" dirty="0" smtClean="0"/>
              <a:t>Ello </a:t>
            </a:r>
            <a:r>
              <a:rPr lang="en-US" sz="1400" dirty="0"/>
              <a:t>Martin JA, Roe LS, </a:t>
            </a:r>
            <a:r>
              <a:rPr lang="en-US" sz="1400" dirty="0" err="1"/>
              <a:t>Ledikwe</a:t>
            </a:r>
            <a:r>
              <a:rPr lang="en-US" sz="1400" dirty="0"/>
              <a:t> JH, et al. Dietary energy density in </a:t>
            </a:r>
            <a:r>
              <a:rPr lang="en-US" sz="1400" dirty="0" smtClean="0"/>
              <a:t>the</a:t>
            </a:r>
            <a:r>
              <a:rPr lang="ru-RU" sz="1400" dirty="0" smtClean="0"/>
              <a:t> </a:t>
            </a:r>
            <a:r>
              <a:rPr lang="en-US" sz="1400" dirty="0" smtClean="0"/>
              <a:t>treatment </a:t>
            </a:r>
            <a:r>
              <a:rPr lang="en-US" sz="1400" dirty="0"/>
              <a:t>of obesity: a year long trial comparing 2 weight-loss diets. Am </a:t>
            </a:r>
            <a:r>
              <a:rPr lang="en-US" sz="1400" dirty="0" smtClean="0"/>
              <a:t>J</a:t>
            </a:r>
            <a:r>
              <a:rPr lang="ru-RU" sz="1400" dirty="0" smtClean="0"/>
              <a:t> </a:t>
            </a:r>
            <a:r>
              <a:rPr lang="de-DE" sz="1400" dirty="0" err="1" smtClean="0"/>
              <a:t>Clin</a:t>
            </a:r>
            <a:r>
              <a:rPr lang="de-DE" sz="1400" dirty="0" smtClean="0"/>
              <a:t> </a:t>
            </a:r>
            <a:r>
              <a:rPr lang="de-DE" sz="1400" dirty="0" err="1"/>
              <a:t>Nutr</a:t>
            </a:r>
            <a:r>
              <a:rPr lang="de-DE" sz="1400" dirty="0"/>
              <a:t> 2007; 85: 1465–1477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8790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342249" y="260648"/>
            <a:ext cx="6429375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В чем сложность употребления продуктов, богатых жидкостью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4407177" y="1916832"/>
            <a:ext cx="4521575" cy="1081559"/>
          </a:xfrm>
        </p:spPr>
        <p:txBody>
          <a:bodyPr>
            <a:noAutofit/>
          </a:bodyPr>
          <a:lstStyle/>
          <a:p>
            <a:pPr algn="just"/>
            <a:r>
              <a:rPr lang="ru-RU" altLang="ru-RU" sz="2400" dirty="0" smtClean="0"/>
              <a:t>Продукты, имеющие высокое содержание пищевых волокон и воды, все равно содержат дополнительные калории за счет других компонентов</a:t>
            </a:r>
          </a:p>
          <a:p>
            <a:pPr algn="just"/>
            <a:r>
              <a:rPr lang="ru-RU" altLang="ru-RU" sz="2400" dirty="0" smtClean="0"/>
              <a:t>Требуется учет калорийности и учет содержания пищевых волокон</a:t>
            </a:r>
          </a:p>
        </p:txBody>
      </p:sp>
      <p:pic>
        <p:nvPicPr>
          <p:cNvPr id="7170" name="Picture 2" descr="http://www.sportobzor.ru/uploads/images/47472(2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21" y="1916832"/>
            <a:ext cx="4233763" cy="312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42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04764"/>
            <a:ext cx="7344816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… </a:t>
            </a:r>
            <a:r>
              <a:rPr lang="ru-RU" sz="2400" b="1" dirty="0" smtClean="0"/>
              <a:t>все </a:t>
            </a:r>
            <a:r>
              <a:rPr lang="ru-RU" sz="2400" b="1" dirty="0" smtClean="0"/>
              <a:t>диеты рекомендуют прием большого количества пищевых волокон </a:t>
            </a:r>
            <a:r>
              <a:rPr lang="ru-RU" sz="2400" b="1" dirty="0"/>
              <a:t>(20–30 </a:t>
            </a:r>
            <a:r>
              <a:rPr lang="ru-RU" sz="2400" b="1" dirty="0" smtClean="0"/>
              <a:t>г в </a:t>
            </a:r>
            <a:r>
              <a:rPr lang="ru-RU" sz="2400" b="1" dirty="0"/>
              <a:t>сутки)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7764"/>
            <a:ext cx="5544616" cy="539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44208" y="1347764"/>
            <a:ext cx="576064" cy="539442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1191" y="309658"/>
            <a:ext cx="24827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Кроме того…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308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643688" cy="1143000"/>
          </a:xfrm>
        </p:spPr>
        <p:txBody>
          <a:bodyPr/>
          <a:lstStyle/>
          <a:p>
            <a:r>
              <a:rPr lang="ru-RU" sz="3200" dirty="0" smtClean="0"/>
              <a:t>Рекомендовано употребление 30</a:t>
            </a:r>
            <a:r>
              <a:rPr lang="ru-RU" sz="3200" dirty="0"/>
              <a:t> г</a:t>
            </a:r>
            <a:r>
              <a:rPr lang="ru-RU" sz="3200" dirty="0" smtClean="0"/>
              <a:t> и более в сутки пищевых волокон*</a:t>
            </a:r>
            <a:endParaRPr lang="ru-RU" sz="3200" dirty="0"/>
          </a:p>
        </p:txBody>
      </p:sp>
      <p:pic>
        <p:nvPicPr>
          <p:cNvPr id="30515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032" y="1700808"/>
            <a:ext cx="4385614" cy="2952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3816" y="1656047"/>
            <a:ext cx="4774208" cy="4525963"/>
          </a:xfrm>
        </p:spPr>
        <p:txBody>
          <a:bodyPr/>
          <a:lstStyle/>
          <a:p>
            <a:r>
              <a:rPr lang="ru-RU" dirty="0" smtClean="0"/>
              <a:t>Минимально рекомендованная </a:t>
            </a:r>
            <a:r>
              <a:rPr lang="ru-RU" dirty="0"/>
              <a:t>суточная доза пищевых </a:t>
            </a:r>
            <a:r>
              <a:rPr lang="ru-RU" dirty="0" smtClean="0"/>
              <a:t>волокон составляет </a:t>
            </a:r>
            <a:r>
              <a:rPr lang="ru-RU" dirty="0"/>
              <a:t>не менее 30 г в сутки, что </a:t>
            </a:r>
            <a:r>
              <a:rPr lang="ru-RU" dirty="0" smtClean="0"/>
              <a:t>соответствует 400 </a:t>
            </a:r>
            <a:r>
              <a:rPr lang="ru-RU" dirty="0"/>
              <a:t>г овощей и </a:t>
            </a:r>
            <a:r>
              <a:rPr lang="ru-RU" dirty="0" smtClean="0"/>
              <a:t>фруктов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При </a:t>
            </a:r>
            <a:r>
              <a:rPr lang="ru-RU" dirty="0">
                <a:solidFill>
                  <a:srgbClr val="FF0000"/>
                </a:solidFill>
              </a:rPr>
              <a:t>этом большинство людей потребляет ежедневно всего около 15 г пищевых </a:t>
            </a:r>
            <a:r>
              <a:rPr lang="ru-RU" dirty="0" smtClean="0">
                <a:solidFill>
                  <a:srgbClr val="FF0000"/>
                </a:solidFill>
              </a:rPr>
              <a:t>волокон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207275"/>
            <a:ext cx="6272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* Рекомендации Европейского Общества </a:t>
            </a:r>
            <a:r>
              <a:rPr lang="ru-RU" sz="1400" dirty="0" smtClean="0"/>
              <a:t>Кардиологов по профилактике </a:t>
            </a:r>
            <a:br>
              <a:rPr lang="ru-RU" sz="1400" dirty="0" smtClean="0"/>
            </a:br>
            <a:r>
              <a:rPr lang="ru-RU" sz="1400" dirty="0" smtClean="0"/>
              <a:t>сердечно-сосудистых заболеваний (пересмотр 2012 г.)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3394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Проблема увеличения пищевых волокон в рационе </a:t>
            </a:r>
            <a:endParaRPr lang="ru-RU" sz="3600" dirty="0"/>
          </a:p>
        </p:txBody>
      </p:sp>
      <p:pic>
        <p:nvPicPr>
          <p:cNvPr id="4" name="Picture 2" descr="Картинки по запросу эндокриноло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49911"/>
            <a:ext cx="4192307" cy="303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1916832"/>
            <a:ext cx="4192307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Увеличение потребления пищевых волокон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трудно изменить пищевое поведение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содержат дополнительные калории</a:t>
            </a:r>
            <a:endParaRPr lang="ru-RU" dirty="0"/>
          </a:p>
        </p:txBody>
      </p:sp>
      <p:sp>
        <p:nvSpPr>
          <p:cNvPr id="7" name="Объект 3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316288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ru-RU" dirty="0" smtClean="0"/>
              <a:t>овощи и фрукты </a:t>
            </a:r>
            <a:r>
              <a:rPr lang="ru-RU" dirty="0"/>
              <a:t>содержат </a:t>
            </a:r>
            <a:r>
              <a:rPr lang="ru-RU" dirty="0" smtClean="0"/>
              <a:t>дополнительные калории </a:t>
            </a:r>
          </a:p>
          <a:p>
            <a:r>
              <a:rPr lang="ru-RU" dirty="0" smtClean="0"/>
              <a:t>отруби имеют плохие вкусовые качества и могут вызывать метеоризм и дискомфорт в животе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40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832" y="332656"/>
            <a:ext cx="8100392" cy="1011222"/>
          </a:xfrm>
        </p:spPr>
        <p:txBody>
          <a:bodyPr>
            <a:noAutofit/>
          </a:bodyPr>
          <a:lstStyle/>
          <a:p>
            <a:r>
              <a:rPr lang="ru-RU" sz="3200" dirty="0" smtClean="0"/>
              <a:t>Энергетическая плотность </a:t>
            </a:r>
            <a:br>
              <a:rPr lang="ru-RU" sz="3200" dirty="0" smtClean="0"/>
            </a:br>
            <a:r>
              <a:rPr lang="ru-RU" sz="3200" dirty="0" smtClean="0"/>
              <a:t>различных нутриентов</a:t>
            </a:r>
            <a:endParaRPr lang="ru-RU" sz="3200" dirty="0"/>
          </a:p>
        </p:txBody>
      </p:sp>
      <p:pic>
        <p:nvPicPr>
          <p:cNvPr id="1833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467" y="1959370"/>
            <a:ext cx="117633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73176" y="3254792"/>
            <a:ext cx="1203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Жиры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9 ккал/г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60307" y="3254791"/>
            <a:ext cx="1435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Углеводы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4 ккал/г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74230" y="5335125"/>
            <a:ext cx="1353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Алкоголь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7 ккал/г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00384" y="3236714"/>
            <a:ext cx="1098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Белки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4 ккал/г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0470" y="533798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Отруби </a:t>
            </a:r>
            <a:r>
              <a:rPr lang="ru-RU" b="1" dirty="0" smtClean="0">
                <a:solidFill>
                  <a:srgbClr val="FF0000"/>
                </a:solidFill>
              </a:rPr>
              <a:t>1,5-2,5 ккал/г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94440" y="3298381"/>
            <a:ext cx="1856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Вода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0 ккал/г</a:t>
            </a:r>
            <a:endParaRPr lang="ru-RU" b="1" dirty="0">
              <a:solidFill>
                <a:srgbClr val="FF000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298521" y="1950967"/>
            <a:ext cx="1152128" cy="1080120"/>
            <a:chOff x="1259632" y="2276872"/>
            <a:chExt cx="1152128" cy="1080120"/>
          </a:xfrm>
        </p:grpSpPr>
        <p:sp>
          <p:nvSpPr>
            <p:cNvPr id="4" name="Овал 3"/>
            <p:cNvSpPr/>
            <p:nvPr/>
          </p:nvSpPr>
          <p:spPr>
            <a:xfrm>
              <a:off x="1259632" y="2276872"/>
              <a:ext cx="1152128" cy="108012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1547664" y="2492896"/>
              <a:ext cx="144016" cy="1359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3304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075" y="2489666"/>
              <a:ext cx="171450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3305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489666"/>
              <a:ext cx="171450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3306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3947" y="2755719"/>
              <a:ext cx="171450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3307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2766194"/>
              <a:ext cx="171450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3308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999396"/>
              <a:ext cx="171450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3309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757557"/>
              <a:ext cx="171450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3310" name="Picture 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2996952"/>
              <a:ext cx="171450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3311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075" y="2996952"/>
              <a:ext cx="171450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>
            <a:off x="4387750" y="4028529"/>
            <a:ext cx="1176337" cy="1103313"/>
            <a:chOff x="3176661" y="4367212"/>
            <a:chExt cx="1176337" cy="1103313"/>
          </a:xfrm>
        </p:grpSpPr>
        <p:pic>
          <p:nvPicPr>
            <p:cNvPr id="183302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661" y="4367212"/>
              <a:ext cx="1176337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3313" name="Picture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1647" y="4900226"/>
              <a:ext cx="171450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3314" name="Picture 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453" y="4900461"/>
              <a:ext cx="171450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2761327" y="1898372"/>
            <a:ext cx="1176337" cy="1103313"/>
            <a:chOff x="1259632" y="4287838"/>
            <a:chExt cx="1176337" cy="1103313"/>
          </a:xfrm>
        </p:grpSpPr>
        <p:pic>
          <p:nvPicPr>
            <p:cNvPr id="18330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4287838"/>
              <a:ext cx="1176337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0625" y="4657742"/>
              <a:ext cx="171450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8775" y="4657742"/>
              <a:ext cx="171450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4128" y="4926434"/>
              <a:ext cx="171450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278" y="4926434"/>
              <a:ext cx="171450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4361915" y="1875369"/>
            <a:ext cx="1176337" cy="1103313"/>
            <a:chOff x="6830941" y="2356944"/>
            <a:chExt cx="1176337" cy="1103313"/>
          </a:xfrm>
        </p:grpSpPr>
        <p:pic>
          <p:nvPicPr>
            <p:cNvPr id="183300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0941" y="2356944"/>
              <a:ext cx="1176337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3315" name="Picture 1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3996" y="2711425"/>
              <a:ext cx="530225" cy="427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1300133" y="4099749"/>
            <a:ext cx="1176337" cy="1103313"/>
            <a:chOff x="4091835" y="2356944"/>
            <a:chExt cx="1176337" cy="1103313"/>
          </a:xfrm>
        </p:grpSpPr>
        <p:pic>
          <p:nvPicPr>
            <p:cNvPr id="18329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1835" y="2356944"/>
              <a:ext cx="1176337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Овал 36"/>
            <p:cNvSpPr/>
            <p:nvPr/>
          </p:nvSpPr>
          <p:spPr>
            <a:xfrm>
              <a:off x="4369693" y="2564083"/>
              <a:ext cx="144016" cy="1359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4104" y="2560853"/>
              <a:ext cx="171450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741" y="2560853"/>
              <a:ext cx="171450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2826906"/>
              <a:ext cx="171450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5717" y="2837381"/>
              <a:ext cx="171450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741" y="2828744"/>
              <a:ext cx="171450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4104" y="3068139"/>
              <a:ext cx="171450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6751641" y="4018054"/>
            <a:ext cx="1176337" cy="1103313"/>
            <a:chOff x="5508557" y="4466582"/>
            <a:chExt cx="1176337" cy="1103313"/>
          </a:xfrm>
        </p:grpSpPr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557" y="4466582"/>
              <a:ext cx="1176337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1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8176" y="4978551"/>
              <a:ext cx="85725" cy="79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7" name="TextBox 46"/>
          <p:cNvSpPr txBox="1"/>
          <p:nvPr/>
        </p:nvSpPr>
        <p:spPr>
          <a:xfrm>
            <a:off x="5990486" y="535285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Псиллиум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0,1 ккал/г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54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768" y="116632"/>
            <a:ext cx="8285696" cy="1011222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/>
              <a:t>Мукофальк</a:t>
            </a:r>
            <a:r>
              <a:rPr lang="ru-RU" sz="3600" dirty="0" smtClean="0"/>
              <a:t> – оптимальное пищевое волокно-пищевой модификатор в программах снижения веса </a:t>
            </a:r>
            <a:endParaRPr lang="ru-RU" sz="3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68" y="1916832"/>
            <a:ext cx="1057852" cy="141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196752"/>
            <a:ext cx="7246866" cy="3816424"/>
          </a:xfrm>
        </p:spPr>
        <p:txBody>
          <a:bodyPr>
            <a:normAutofit fontScale="92500" lnSpcReduction="10000"/>
          </a:bodyPr>
          <a:lstStyle/>
          <a:p>
            <a:pPr algn="just"/>
            <a:endParaRPr lang="en-US" sz="2800" dirty="0" smtClean="0"/>
          </a:p>
          <a:p>
            <a:pPr algn="just"/>
            <a:r>
              <a:rPr lang="ru-RU" sz="2800" dirty="0" err="1" smtClean="0"/>
              <a:t>Псиллиум</a:t>
            </a:r>
            <a:r>
              <a:rPr lang="ru-RU" sz="2800" dirty="0" smtClean="0"/>
              <a:t> характеризуется высокой способностью связывать воду</a:t>
            </a:r>
            <a:r>
              <a:rPr lang="en-US" sz="2800" dirty="0" smtClean="0"/>
              <a:t>: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1 грамм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псиллиума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связывает 40 мл в воды (в 40 раз больше своего веса!)</a:t>
            </a:r>
          </a:p>
          <a:p>
            <a:pPr algn="just"/>
            <a:r>
              <a:rPr lang="ru-RU" sz="2800" dirty="0" smtClean="0"/>
              <a:t>1 пакетик </a:t>
            </a:r>
            <a:r>
              <a:rPr lang="ru-RU" sz="2800" dirty="0" err="1" smtClean="0"/>
              <a:t>Мукофалька</a:t>
            </a:r>
            <a:r>
              <a:rPr lang="ru-RU" sz="2800" dirty="0" smtClean="0"/>
              <a:t> связывает 150-200 мл воды</a:t>
            </a:r>
          </a:p>
          <a:p>
            <a:pPr algn="just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В отличие от овощей и фруктов, содержащих ПВ,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псиллиум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имеет калорийность близкую к 0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ru-RU" sz="2800" dirty="0"/>
          </a:p>
        </p:txBody>
      </p:sp>
      <p:pic>
        <p:nvPicPr>
          <p:cNvPr id="3020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2"/>
          <a:stretch/>
        </p:blipFill>
        <p:spPr bwMode="auto">
          <a:xfrm>
            <a:off x="1554021" y="4777234"/>
            <a:ext cx="6696744" cy="190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2843808" y="5731230"/>
            <a:ext cx="72008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574830" y="5731230"/>
            <a:ext cx="72008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444208" y="5731230"/>
            <a:ext cx="72008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4830" y="522920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 </a:t>
            </a:r>
            <a:r>
              <a:rPr lang="ru-RU" dirty="0" smtClean="0">
                <a:solidFill>
                  <a:srgbClr val="FF0000"/>
                </a:solidFill>
              </a:rPr>
              <a:t>мин.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84902" y="4974047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15-20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мин.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57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643688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err="1" smtClean="0"/>
              <a:t>Мукофальк</a:t>
            </a:r>
            <a:r>
              <a:rPr lang="ru-RU" sz="3200" dirty="0" smtClean="0"/>
              <a:t>: уникальное сочетание фракций пищевых волокон</a:t>
            </a: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429500" y="6356350"/>
            <a:ext cx="1257300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7A224F5-4B57-43FD-8A0C-4317670806D9}" type="slidenum">
              <a:rPr lang="ru-RU"/>
              <a:pPr>
                <a:defRPr/>
              </a:pPr>
              <a:t>17</a:t>
            </a:fld>
            <a:endParaRPr lang="ru-RU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643063"/>
            <a:ext cx="8859838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09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8418" y="0"/>
            <a:ext cx="6643688" cy="1143000"/>
          </a:xfrm>
        </p:spPr>
        <p:txBody>
          <a:bodyPr/>
          <a:lstStyle/>
          <a:p>
            <a:r>
              <a:rPr lang="ru-RU" sz="2800" dirty="0" smtClean="0"/>
              <a:t>Сколько продуктов надо съесть, чтобы получить 10г пищевых волокон?</a:t>
            </a:r>
            <a:endParaRPr lang="ru-RU" sz="2800" dirty="0"/>
          </a:p>
        </p:txBody>
      </p:sp>
      <p:pic>
        <p:nvPicPr>
          <p:cNvPr id="302082" name="Picture 2" descr="http://kolxoz.ru/upload/iblock/e53/e53b730a67a0769fc31165e308ee3fc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49" y="1017530"/>
            <a:ext cx="2520280" cy="228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8808" y="3450093"/>
            <a:ext cx="1956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ХЛЕБ РЖАНОЙ </a:t>
            </a:r>
          </a:p>
          <a:p>
            <a:pPr algn="ctr"/>
            <a:r>
              <a:rPr lang="ru-RU" dirty="0" smtClean="0"/>
              <a:t>900 г.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2000 ккал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1764915"/>
            <a:ext cx="11384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ЯБЛОКИ</a:t>
            </a:r>
          </a:p>
          <a:p>
            <a:pPr algn="ctr"/>
            <a:r>
              <a:rPr lang="ru-RU" dirty="0" smtClean="0"/>
              <a:t>417 г.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190 ккал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9162" y="6012331"/>
            <a:ext cx="15840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ПОМИДОРЫ</a:t>
            </a:r>
          </a:p>
          <a:p>
            <a:pPr algn="ctr"/>
            <a:r>
              <a:rPr lang="ru-RU" dirty="0" smtClean="0"/>
              <a:t>830 г.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160 ккал</a:t>
            </a:r>
            <a:endParaRPr lang="ru-RU" b="1" dirty="0">
              <a:solidFill>
                <a:srgbClr val="FF000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715671" y="4569759"/>
            <a:ext cx="4976855" cy="1269508"/>
            <a:chOff x="179512" y="5513812"/>
            <a:chExt cx="4976855" cy="1269508"/>
          </a:xfrm>
        </p:grpSpPr>
        <p:sp>
          <p:nvSpPr>
            <p:cNvPr id="8" name="TextBox 7"/>
            <p:cNvSpPr txBox="1"/>
            <p:nvPr/>
          </p:nvSpPr>
          <p:spPr>
            <a:xfrm>
              <a:off x="3174093" y="5668891"/>
              <a:ext cx="198227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МУКОФАЛЬК</a:t>
              </a:r>
            </a:p>
            <a:p>
              <a:pPr algn="ctr"/>
              <a:r>
                <a:rPr lang="ru-RU" dirty="0" smtClean="0"/>
                <a:t>15 г. (3 пакетика)</a:t>
              </a:r>
            </a:p>
            <a:p>
              <a:pPr algn="ctr"/>
              <a:r>
                <a:rPr lang="ru-RU" b="1" dirty="0" smtClean="0">
                  <a:solidFill>
                    <a:srgbClr val="0066FF"/>
                  </a:solidFill>
                </a:rPr>
                <a:t>1 ккал</a:t>
              </a:r>
              <a:endParaRPr lang="ru-RU" b="1" dirty="0">
                <a:solidFill>
                  <a:srgbClr val="0066FF"/>
                </a:solidFill>
              </a:endParaRPr>
            </a:p>
          </p:txBody>
        </p:sp>
        <p:pic>
          <p:nvPicPr>
            <p:cNvPr id="30208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513812"/>
              <a:ext cx="919163" cy="1233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208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675" y="5523370"/>
              <a:ext cx="919162" cy="1233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7837" y="5549833"/>
              <a:ext cx="919162" cy="1233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2086" name="Picture 6" descr="http://belomarket.ru/image/cache/data/ovoshi%20frukti/applescontact-500x500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267" y="1041523"/>
            <a:ext cx="2454565" cy="245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088" name="Picture 8" descr="http://productorg.ru/images/wt/products/IMG_20150118_021558_hg2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49" y="4373423"/>
            <a:ext cx="1289852" cy="166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090" name="Picture 10" descr="http://productorg.ru/images/wt/products/IMG_20150118_021558_hg2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570" y="4373423"/>
            <a:ext cx="1277697" cy="164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69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6948264" cy="83671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Калорийность разных продуктов, богатых пищевыми волокнами</a:t>
            </a:r>
            <a:endParaRPr lang="ru-RU" sz="2400" b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3619"/>
            <a:ext cx="9144000" cy="601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95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Упрощенная схема развития метаболического синдрома</a:t>
            </a:r>
            <a:endParaRPr lang="ru-RU" sz="4000" dirty="0"/>
          </a:p>
        </p:txBody>
      </p:sp>
      <p:sp>
        <p:nvSpPr>
          <p:cNvPr id="6" name="AutoShape 2" descr="Картинки по запросу бигмак с колой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Картинки по запросу бигмак с колой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2843808" y="1821582"/>
            <a:ext cx="1969642" cy="2585323"/>
            <a:chOff x="3203848" y="1821583"/>
            <a:chExt cx="1969642" cy="2585323"/>
          </a:xfrm>
        </p:grpSpPr>
        <p:sp>
          <p:nvSpPr>
            <p:cNvPr id="12" name="TextBox 11"/>
            <p:cNvSpPr txBox="1"/>
            <p:nvPr/>
          </p:nvSpPr>
          <p:spPr>
            <a:xfrm>
              <a:off x="3203848" y="1821583"/>
              <a:ext cx="1969642" cy="25853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Абдоминальное </a:t>
              </a:r>
            </a:p>
            <a:p>
              <a:pPr algn="ctr"/>
              <a:r>
                <a:rPr lang="ru-RU" dirty="0" smtClean="0"/>
                <a:t>ожирение</a:t>
              </a:r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</p:txBody>
        </p:sp>
        <p:pic>
          <p:nvPicPr>
            <p:cNvPr id="301062" name="Picture 6" descr="http://besuccess.ru/wp-content/uploads/2015/12/%D0%9E%D0%B6%D0%B8%D1%80%D0%B5%D0%BD%D0%B8%D0%B5-%E2%80%93-%D0%B3%D0%BB%D0%BE%D0%B1%D0%B0%D0%BB%D1%8C%D0%BD%D0%B0%D1%8F-%D0%BF%D1%80%D0%BE%D0%B1%D0%BB%D0%B5%D0%BC%D0%B0-%D1%81%D0%BE%D0%B2%D1%80%D0%B5%D0%BC%D0%B5%D0%BD%D0%BD%D0%BE%D0%B3%D0%BE-%D0%BC%D0%B8%D1%80%D0%B0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396" y="2761873"/>
              <a:ext cx="1662545" cy="1393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118554" y="1821583"/>
            <a:ext cx="2221198" cy="2585323"/>
            <a:chOff x="118554" y="1821583"/>
            <a:chExt cx="2221198" cy="2585323"/>
          </a:xfrm>
        </p:grpSpPr>
        <p:sp>
          <p:nvSpPr>
            <p:cNvPr id="5" name="TextBox 4"/>
            <p:cNvSpPr txBox="1"/>
            <p:nvPr/>
          </p:nvSpPr>
          <p:spPr>
            <a:xfrm>
              <a:off x="118554" y="1821583"/>
              <a:ext cx="2221198" cy="25853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Избыточное потребление жиров и углеводов</a:t>
              </a:r>
              <a:br>
                <a:rPr lang="ru-RU" dirty="0" smtClean="0"/>
              </a:br>
              <a:r>
                <a:rPr lang="ru-RU" dirty="0" smtClean="0"/>
                <a:t/>
              </a:r>
              <a:br>
                <a:rPr lang="ru-RU" dirty="0" smtClean="0"/>
              </a:br>
              <a:r>
                <a:rPr lang="ru-RU" dirty="0" smtClean="0"/>
                <a:t/>
              </a:r>
              <a:br>
                <a:rPr lang="ru-RU" dirty="0" smtClean="0"/>
              </a:br>
              <a:r>
                <a:rPr lang="ru-RU" dirty="0" smtClean="0"/>
                <a:t/>
              </a:r>
              <a:br>
                <a:rPr lang="ru-RU" dirty="0" smtClean="0"/>
              </a:br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629" y="2761873"/>
              <a:ext cx="1497617" cy="14592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cxnSp>
        <p:nvCxnSpPr>
          <p:cNvPr id="17" name="Прямая со стрелкой 16"/>
          <p:cNvCxnSpPr>
            <a:stCxn id="5" idx="3"/>
            <a:endCxn id="12" idx="1"/>
          </p:cNvCxnSpPr>
          <p:nvPr/>
        </p:nvCxnSpPr>
        <p:spPr>
          <a:xfrm flipV="1">
            <a:off x="2339752" y="3114244"/>
            <a:ext cx="504056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813450" y="3114245"/>
            <a:ext cx="405318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3"/>
          <p:cNvGrpSpPr/>
          <p:nvPr/>
        </p:nvGrpSpPr>
        <p:grpSpPr>
          <a:xfrm>
            <a:off x="7021742" y="2538179"/>
            <a:ext cx="1876905" cy="1152128"/>
            <a:chOff x="714875" y="5042793"/>
            <a:chExt cx="1876905" cy="1152128"/>
          </a:xfrm>
        </p:grpSpPr>
        <p:sp>
          <p:nvSpPr>
            <p:cNvPr id="22" name="Овал 21"/>
            <p:cNvSpPr/>
            <p:nvPr/>
          </p:nvSpPr>
          <p:spPr>
            <a:xfrm>
              <a:off x="714875" y="5042793"/>
              <a:ext cx="1876905" cy="11521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94860" y="5157192"/>
              <a:ext cx="1516934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↑ </a:t>
              </a:r>
              <a:r>
                <a:rPr lang="ru-RU" sz="1700" dirty="0" smtClean="0">
                  <a:solidFill>
                    <a:schemeClr val="bg1"/>
                  </a:solidFill>
                </a:rPr>
                <a:t>холестерина</a:t>
              </a:r>
              <a:br>
                <a:rPr lang="ru-RU" sz="1700" dirty="0" smtClean="0">
                  <a:solidFill>
                    <a:schemeClr val="bg1"/>
                  </a:solidFill>
                </a:rPr>
              </a:br>
              <a:r>
                <a:rPr lang="ru-RU" sz="1600" dirty="0" smtClean="0">
                  <a:solidFill>
                    <a:schemeClr val="bg1"/>
                  </a:solidFill>
                </a:rPr>
                <a:t>атеросклероз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220072" y="1821582"/>
            <a:ext cx="1876905" cy="1152128"/>
            <a:chOff x="714875" y="5042793"/>
            <a:chExt cx="1876905" cy="1152128"/>
          </a:xfrm>
        </p:grpSpPr>
        <p:sp>
          <p:nvSpPr>
            <p:cNvPr id="27" name="Овал 26"/>
            <p:cNvSpPr/>
            <p:nvPr/>
          </p:nvSpPr>
          <p:spPr>
            <a:xfrm>
              <a:off x="714875" y="5042793"/>
              <a:ext cx="1876905" cy="11521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94860" y="5157192"/>
              <a:ext cx="15169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bg1"/>
                  </a:solidFill>
                </a:rPr>
                <a:t>Нарушение толерантности к глюкозе и  СД2 типа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5038783" y="3246599"/>
            <a:ext cx="1876905" cy="1152128"/>
            <a:chOff x="714875" y="5042793"/>
            <a:chExt cx="1876905" cy="1152128"/>
          </a:xfrm>
        </p:grpSpPr>
        <p:sp>
          <p:nvSpPr>
            <p:cNvPr id="30" name="Овал 29"/>
            <p:cNvSpPr/>
            <p:nvPr/>
          </p:nvSpPr>
          <p:spPr>
            <a:xfrm>
              <a:off x="714875" y="5042793"/>
              <a:ext cx="1876905" cy="11521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94860" y="5326469"/>
              <a:ext cx="15169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bg1"/>
                  </a:solidFill>
                </a:rPr>
                <a:t>Артериальная </a:t>
              </a:r>
              <a:r>
                <a:rPr lang="ru-RU" dirty="0" smtClean="0">
                  <a:solidFill>
                    <a:schemeClr val="bg1"/>
                  </a:solidFill>
                </a:rPr>
                <a:t>гипертензия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01057" name="Прямая со стрелкой 301056"/>
          <p:cNvCxnSpPr>
            <a:stCxn id="27" idx="4"/>
            <a:endCxn id="30" idx="0"/>
          </p:cNvCxnSpPr>
          <p:nvPr/>
        </p:nvCxnSpPr>
        <p:spPr>
          <a:xfrm flipH="1">
            <a:off x="5977236" y="2973710"/>
            <a:ext cx="181289" cy="27288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059" name="Прямая со стрелкой 301058"/>
          <p:cNvCxnSpPr>
            <a:stCxn id="30" idx="6"/>
            <a:endCxn id="22" idx="3"/>
          </p:cNvCxnSpPr>
          <p:nvPr/>
        </p:nvCxnSpPr>
        <p:spPr>
          <a:xfrm flipV="1">
            <a:off x="6915688" y="3521582"/>
            <a:ext cx="380920" cy="30108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061" name="Прямая со стрелкой 301060"/>
          <p:cNvCxnSpPr/>
          <p:nvPr/>
        </p:nvCxnSpPr>
        <p:spPr>
          <a:xfrm flipH="1" flipV="1">
            <a:off x="7096977" y="2397646"/>
            <a:ext cx="284579" cy="2549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7309750" y="3890571"/>
            <a:ext cx="0" cy="825149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1068" name="Группа 301067"/>
          <p:cNvGrpSpPr/>
          <p:nvPr/>
        </p:nvGrpSpPr>
        <p:grpSpPr>
          <a:xfrm>
            <a:off x="6460545" y="4715720"/>
            <a:ext cx="2592288" cy="2031325"/>
            <a:chOff x="6460545" y="4715720"/>
            <a:chExt cx="2592288" cy="2031325"/>
          </a:xfrm>
        </p:grpSpPr>
        <p:sp>
          <p:nvSpPr>
            <p:cNvPr id="43" name="TextBox 42"/>
            <p:cNvSpPr txBox="1"/>
            <p:nvPr/>
          </p:nvSpPr>
          <p:spPr>
            <a:xfrm>
              <a:off x="6460545" y="4715720"/>
              <a:ext cx="2592288" cy="20313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Риск инфаркта, инсульта и смерти</a:t>
              </a:r>
            </a:p>
            <a:p>
              <a:pPr algn="ctr"/>
              <a:endParaRPr lang="ru-RU" dirty="0" smtClean="0"/>
            </a:p>
            <a:p>
              <a:pPr algn="ctr"/>
              <a:r>
                <a:rPr lang="ru-RU" dirty="0" smtClean="0"/>
                <a:t/>
              </a:r>
              <a:br>
                <a:rPr lang="ru-RU" dirty="0" smtClean="0"/>
              </a:br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</p:txBody>
        </p:sp>
        <p:pic>
          <p:nvPicPr>
            <p:cNvPr id="301065" name="Picture 8" descr="http://kakmed.com/img/2012/08/infarkt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02" y="5294348"/>
              <a:ext cx="2162945" cy="1423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118554" y="4531053"/>
            <a:ext cx="601735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Избыточная масса тела –</a:t>
            </a:r>
            <a:b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ключевой компонент МС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34" y="5880828"/>
            <a:ext cx="5995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Основные мероприятия направленные на снижение массы тела:</a:t>
            </a:r>
          </a:p>
          <a:p>
            <a:pPr algn="ctr"/>
            <a:r>
              <a:rPr lang="ru-RU" sz="1600" dirty="0" smtClean="0"/>
              <a:t>соблюдение низкокалорийной диеты и умеренная физическая нагрузка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6334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83" y="1052736"/>
            <a:ext cx="1058683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00403"/>
              </p:ext>
            </p:extLst>
          </p:nvPr>
        </p:nvGraphicFramePr>
        <p:xfrm>
          <a:off x="376083" y="220486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33487"/>
            <a:ext cx="1058683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2875"/>
            <a:ext cx="7383165" cy="1143000"/>
          </a:xfrm>
        </p:spPr>
        <p:txBody>
          <a:bodyPr>
            <a:normAutofit fontScale="90000"/>
          </a:bodyPr>
          <a:lstStyle/>
          <a:p>
            <a:r>
              <a:rPr lang="ru-RU" sz="4000" dirty="0" err="1" smtClean="0"/>
              <a:t>Мукофальк</a:t>
            </a:r>
            <a:r>
              <a:rPr lang="ru-RU" sz="4000" dirty="0" smtClean="0"/>
              <a:t> – двойной вклад в соблюдение диеты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496114" y="1538805"/>
            <a:ext cx="3672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FF"/>
                </a:solidFill>
                <a:latin typeface="+mn-lt"/>
              </a:rPr>
              <a:t>МУКОФАЛЬК 15 г. (3 пакетика)</a:t>
            </a:r>
          </a:p>
          <a:p>
            <a:pPr algn="ctr"/>
            <a:r>
              <a:rPr lang="ru-RU" b="1" dirty="0" smtClean="0">
                <a:solidFill>
                  <a:srgbClr val="0066FF"/>
                </a:solidFill>
              </a:rPr>
              <a:t>10 г </a:t>
            </a:r>
            <a:r>
              <a:rPr lang="ru-RU" b="1" dirty="0" err="1" smtClean="0">
                <a:solidFill>
                  <a:srgbClr val="0066FF"/>
                </a:solidFill>
              </a:rPr>
              <a:t>псиллиума</a:t>
            </a:r>
            <a:endParaRPr lang="ru-RU" b="1" dirty="0" smtClean="0">
              <a:solidFill>
                <a:srgbClr val="0066FF"/>
              </a:solidFill>
            </a:endParaRPr>
          </a:p>
          <a:p>
            <a:pPr algn="ctr"/>
            <a:r>
              <a:rPr lang="ru-RU" b="1" dirty="0" smtClean="0">
                <a:solidFill>
                  <a:srgbClr val="0066FF"/>
                </a:solidFill>
              </a:rPr>
              <a:t>1 ккал и 450 мл воды</a:t>
            </a:r>
            <a:endParaRPr lang="ru-RU" b="1" dirty="0">
              <a:solidFill>
                <a:srgbClr val="0066FF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8683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3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17083" y="1508403"/>
            <a:ext cx="8926283" cy="4499251"/>
            <a:chOff x="-436597" y="1250221"/>
            <a:chExt cx="8080262" cy="4499251"/>
          </a:xfrm>
        </p:grpSpPr>
        <p:graphicFrame>
          <p:nvGraphicFramePr>
            <p:cNvPr id="4" name="Диаграмма 3"/>
            <p:cNvGraphicFramePr/>
            <p:nvPr>
              <p:extLst>
                <p:ext uri="{D42A27DB-BD31-4B8C-83A1-F6EECF244321}">
                  <p14:modId xmlns:p14="http://schemas.microsoft.com/office/powerpoint/2010/main" val="1174742525"/>
                </p:ext>
              </p:extLst>
            </p:nvPr>
          </p:nvGraphicFramePr>
          <p:xfrm>
            <a:off x="1547664" y="1412776"/>
            <a:ext cx="6096001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Надпись 2"/>
            <p:cNvSpPr txBox="1">
              <a:spLocks noChangeArrowheads="1"/>
            </p:cNvSpPr>
            <p:nvPr/>
          </p:nvSpPr>
          <p:spPr bwMode="auto">
            <a:xfrm>
              <a:off x="-436597" y="1250221"/>
              <a:ext cx="2376170" cy="1285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b="1" dirty="0" smtClean="0">
                  <a:solidFill>
                    <a:srgbClr val="00B050"/>
                  </a:solidFill>
                  <a:latin typeface="Calibri"/>
                  <a:ea typeface="Times New Roman"/>
                  <a:cs typeface="Times New Roman"/>
                </a:rPr>
                <a:t>1 доза </a:t>
              </a:r>
              <a:r>
                <a:rPr lang="ru-RU" b="1" dirty="0" err="1" smtClean="0">
                  <a:solidFill>
                    <a:srgbClr val="00B050"/>
                  </a:solidFill>
                  <a:latin typeface="Calibri"/>
                  <a:ea typeface="Times New Roman"/>
                  <a:cs typeface="Times New Roman"/>
                </a:rPr>
                <a:t>Мукофалька</a:t>
              </a:r>
              <a:endParaRPr lang="ru-RU" b="1" dirty="0">
                <a:solidFill>
                  <a:srgbClr val="00B050"/>
                </a:solidFill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b="1" dirty="0" smtClean="0">
                  <a:solidFill>
                    <a:srgbClr val="00B050"/>
                  </a:solidFill>
                  <a:effectLst/>
                  <a:latin typeface="Calibri"/>
                  <a:ea typeface="Times New Roman"/>
                  <a:cs typeface="Times New Roman"/>
                </a:rPr>
                <a:t>3,25 </a:t>
              </a:r>
              <a:r>
                <a:rPr lang="ru-RU" b="1" dirty="0">
                  <a:solidFill>
                    <a:srgbClr val="00B050"/>
                  </a:solidFill>
                  <a:effectLst/>
                  <a:latin typeface="Calibri"/>
                  <a:ea typeface="Times New Roman"/>
                  <a:cs typeface="Times New Roman"/>
                </a:rPr>
                <a:t>г пищевых волокон 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b="1" dirty="0">
                  <a:solidFill>
                    <a:srgbClr val="00B050"/>
                  </a:solidFill>
                  <a:effectLst/>
                  <a:latin typeface="Calibri"/>
                  <a:ea typeface="Times New Roman"/>
                  <a:cs typeface="Times New Roman"/>
                </a:rPr>
                <a:t>О калорий</a:t>
              </a:r>
            </a:p>
          </p:txBody>
        </p:sp>
        <p:sp>
          <p:nvSpPr>
            <p:cNvPr id="6" name="Надпись 2"/>
            <p:cNvSpPr txBox="1">
              <a:spLocks noChangeArrowheads="1"/>
            </p:cNvSpPr>
            <p:nvPr/>
          </p:nvSpPr>
          <p:spPr bwMode="auto">
            <a:xfrm>
              <a:off x="-265945" y="3170817"/>
              <a:ext cx="2376170" cy="2578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dirty="0" smtClean="0">
                  <a:latin typeface="Calibri"/>
                  <a:ea typeface="Times New Roman"/>
                  <a:cs typeface="Times New Roman"/>
                </a:rPr>
                <a:t>Дефицит ПВ в рационе городского жителя ≥10 г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ru-RU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b="1" dirty="0" smtClean="0">
                  <a:solidFill>
                    <a:srgbClr val="00B050"/>
                  </a:solidFill>
                  <a:latin typeface="Calibri"/>
                  <a:ea typeface="Times New Roman"/>
                  <a:cs typeface="Times New Roman"/>
                </a:rPr>
                <a:t>Применение 3 доз </a:t>
              </a:r>
              <a:r>
                <a:rPr lang="ru-RU" b="1" dirty="0" err="1" smtClean="0">
                  <a:solidFill>
                    <a:srgbClr val="00B050"/>
                  </a:solidFill>
                  <a:latin typeface="Calibri"/>
                  <a:ea typeface="Times New Roman"/>
                  <a:cs typeface="Times New Roman"/>
                </a:rPr>
                <a:t>Мукофалька</a:t>
              </a:r>
              <a:r>
                <a:rPr lang="ru-RU" b="1" dirty="0" smtClean="0">
                  <a:solidFill>
                    <a:srgbClr val="00B050"/>
                  </a:solidFill>
                  <a:latin typeface="Calibri"/>
                  <a:ea typeface="Times New Roman"/>
                  <a:cs typeface="Times New Roman"/>
                </a:rPr>
                <a:t> в сутки</a:t>
              </a:r>
              <a:br>
                <a:rPr lang="ru-RU" b="1" dirty="0" smtClean="0">
                  <a:solidFill>
                    <a:srgbClr val="00B050"/>
                  </a:solidFill>
                  <a:latin typeface="Calibri"/>
                  <a:ea typeface="Times New Roman"/>
                  <a:cs typeface="Times New Roman"/>
                </a:rPr>
              </a:br>
              <a:r>
                <a:rPr lang="ru-RU" b="1" dirty="0" smtClean="0">
                  <a:solidFill>
                    <a:srgbClr val="00B050"/>
                  </a:solidFill>
                  <a:latin typeface="Calibri"/>
                  <a:ea typeface="Times New Roman"/>
                  <a:cs typeface="Times New Roman"/>
                </a:rPr>
                <a:t>практически полностью закрывает дефицит ПВ</a:t>
              </a:r>
              <a:endParaRPr lang="ru-RU" b="1" dirty="0">
                <a:solidFill>
                  <a:srgbClr val="00B050"/>
                </a:solidFill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" name="Надпись 2"/>
            <p:cNvSpPr txBox="1">
              <a:spLocks noChangeArrowheads="1"/>
            </p:cNvSpPr>
            <p:nvPr/>
          </p:nvSpPr>
          <p:spPr bwMode="auto">
            <a:xfrm>
              <a:off x="4639020" y="3178072"/>
              <a:ext cx="1621294" cy="1491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 dirty="0" smtClean="0">
                  <a:solidFill>
                    <a:schemeClr val="bg1"/>
                  </a:solidFill>
                  <a:latin typeface="Calibri"/>
                  <a:ea typeface="Times New Roman"/>
                  <a:cs typeface="Times New Roman"/>
                </a:rPr>
                <a:t>15 г пищевых</a:t>
              </a:r>
              <a:br>
                <a:rPr lang="ru-RU" sz="1600" b="1" dirty="0" smtClean="0">
                  <a:solidFill>
                    <a:schemeClr val="bg1"/>
                  </a:solidFill>
                  <a:latin typeface="Calibri"/>
                  <a:ea typeface="Times New Roman"/>
                  <a:cs typeface="Times New Roman"/>
                </a:rPr>
              </a:br>
              <a:r>
                <a:rPr lang="ru-RU" sz="1600" b="1" dirty="0" smtClean="0">
                  <a:solidFill>
                    <a:schemeClr val="bg1"/>
                  </a:solidFill>
                  <a:latin typeface="Calibri"/>
                  <a:ea typeface="Times New Roman"/>
                  <a:cs typeface="Times New Roman"/>
                </a:rPr>
                <a:t>волокон </a:t>
              </a:r>
              <a:r>
                <a:rPr lang="ru-RU" sz="1600" b="1" dirty="0" smtClean="0">
                  <a:solidFill>
                    <a:schemeClr val="bg1"/>
                  </a:solidFill>
                  <a:effectLst/>
                  <a:latin typeface="Calibri"/>
                  <a:ea typeface="Times New Roman"/>
                  <a:cs typeface="Times New Roman"/>
                </a:rPr>
                <a:t>в день потребляет </a:t>
              </a:r>
              <a:br>
                <a:rPr lang="ru-RU" sz="1600" b="1" dirty="0" smtClean="0">
                  <a:solidFill>
                    <a:schemeClr val="bg1"/>
                  </a:solidFill>
                  <a:effectLst/>
                  <a:latin typeface="Calibri"/>
                  <a:ea typeface="Times New Roman"/>
                  <a:cs typeface="Times New Roman"/>
                </a:rPr>
              </a:br>
              <a:r>
                <a:rPr lang="ru-RU" sz="1600" b="1" dirty="0" smtClean="0">
                  <a:solidFill>
                    <a:schemeClr val="bg1"/>
                  </a:solidFill>
                  <a:latin typeface="Calibri"/>
                  <a:ea typeface="Times New Roman"/>
                  <a:cs typeface="Times New Roman"/>
                </a:rPr>
                <a:t>городской </a:t>
              </a:r>
              <a:br>
                <a:rPr lang="ru-RU" sz="1600" b="1" dirty="0" smtClean="0">
                  <a:solidFill>
                    <a:schemeClr val="bg1"/>
                  </a:solidFill>
                  <a:latin typeface="Calibri"/>
                  <a:ea typeface="Times New Roman"/>
                  <a:cs typeface="Times New Roman"/>
                </a:rPr>
              </a:br>
              <a:r>
                <a:rPr lang="ru-RU" sz="1600" b="1" dirty="0" smtClean="0">
                  <a:solidFill>
                    <a:schemeClr val="bg1"/>
                  </a:solidFill>
                  <a:effectLst/>
                  <a:latin typeface="Calibri"/>
                  <a:ea typeface="Times New Roman"/>
                  <a:cs typeface="Times New Roman"/>
                </a:rPr>
                <a:t>житель</a:t>
              </a:r>
              <a:endParaRPr lang="ru-RU" sz="1600" b="1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2875"/>
            <a:ext cx="8175253" cy="114300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Минимально рекомендованное суточное потребление </a:t>
            </a:r>
            <a:r>
              <a:rPr lang="ru-RU" sz="3600" dirty="0" smtClean="0"/>
              <a:t>пищевых волокон </a:t>
            </a:r>
            <a:r>
              <a:rPr lang="ru-RU" sz="3600" dirty="0"/>
              <a:t>25 </a:t>
            </a:r>
            <a:r>
              <a:rPr lang="ru-RU" sz="3600" dirty="0" smtClean="0"/>
              <a:t>г в сутки</a:t>
            </a:r>
            <a:endParaRPr lang="ru-RU" sz="3600" dirty="0"/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2956076" y="2119412"/>
            <a:ext cx="1068585" cy="2963321"/>
          </a:xfrm>
          <a:prstGeom prst="leftBrace">
            <a:avLst>
              <a:gd name="adj1" fmla="val 16526"/>
              <a:gd name="adj2" fmla="val 5080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303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51272"/>
            <a:ext cx="6572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3109" name="Picture 5" descr="Картинки по запросу пиктограмма капуста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8187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1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2195736" y="142875"/>
            <a:ext cx="6948264" cy="595313"/>
          </a:xfrm>
        </p:spPr>
        <p:txBody>
          <a:bodyPr>
            <a:noAutofit/>
          </a:bodyPr>
          <a:lstStyle/>
          <a:p>
            <a:r>
              <a:rPr lang="ru-RU" altLang="ru-RU" sz="2000" b="1" dirty="0" smtClean="0">
                <a:solidFill>
                  <a:srgbClr val="0070C0"/>
                </a:solidFill>
              </a:rPr>
              <a:t>Влияние препарата </a:t>
            </a:r>
            <a:r>
              <a:rPr lang="ru-RU" altLang="ru-RU" sz="2000" b="1" dirty="0" err="1" smtClean="0">
                <a:solidFill>
                  <a:srgbClr val="0070C0"/>
                </a:solidFill>
              </a:rPr>
              <a:t>Псиллиум</a:t>
            </a:r>
            <a:r>
              <a:rPr lang="ru-RU" altLang="ru-RU" sz="2000" b="1" dirty="0" smtClean="0">
                <a:solidFill>
                  <a:srgbClr val="0070C0"/>
                </a:solidFill>
              </a:rPr>
              <a:t> (</a:t>
            </a:r>
            <a:r>
              <a:rPr lang="ru-RU" altLang="ru-RU" sz="2000" b="1" dirty="0" err="1" smtClean="0">
                <a:solidFill>
                  <a:srgbClr val="0070C0"/>
                </a:solidFill>
              </a:rPr>
              <a:t>Мукофальк</a:t>
            </a:r>
            <a:r>
              <a:rPr lang="ru-RU" altLang="ru-RU" sz="2000" b="1" dirty="0" smtClean="0">
                <a:solidFill>
                  <a:srgbClr val="0070C0"/>
                </a:solidFill>
              </a:rPr>
              <a:t>) на снижение массы тела у больных с ожирением*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313" y="785813"/>
          <a:ext cx="8569325" cy="20400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56442"/>
                <a:gridCol w="2322084"/>
                <a:gridCol w="3390799"/>
              </a:tblGrid>
              <a:tr h="63821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Среднее</a:t>
                      </a:r>
                      <a:r>
                        <a:rPr lang="ru-RU" sz="1600" baseline="0" dirty="0" smtClean="0"/>
                        <a:t> изменение ИМТ</a:t>
                      </a:r>
                      <a:endParaRPr lang="ru-RU" sz="1600" dirty="0"/>
                    </a:p>
                  </a:txBody>
                  <a:tcPr marL="91444" marR="91444" marT="45693" marB="456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% пациентов с хорошим результатом (</a:t>
                      </a:r>
                      <a:r>
                        <a:rPr lang="ru-RU" sz="1600" dirty="0" err="1" smtClean="0">
                          <a:latin typeface="Calibri"/>
                        </a:rPr>
                        <a:t>↓</a:t>
                      </a:r>
                      <a:r>
                        <a:rPr lang="ru-RU" sz="1600" dirty="0" smtClean="0">
                          <a:latin typeface="Calibri"/>
                        </a:rPr>
                        <a:t> ИМТ </a:t>
                      </a:r>
                      <a:r>
                        <a:rPr lang="en-US" sz="1600" dirty="0" smtClean="0">
                          <a:latin typeface="Calibri"/>
                        </a:rPr>
                        <a:t>&gt; 10%)</a:t>
                      </a:r>
                      <a:endParaRPr lang="ru-RU" sz="1600" dirty="0"/>
                    </a:p>
                  </a:txBody>
                  <a:tcPr marL="91444" marR="91444" marT="45693" marB="45693" anchor="ctr"/>
                </a:tc>
              </a:tr>
              <a:tr h="57896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Пациенты</a:t>
                      </a:r>
                      <a:r>
                        <a:rPr lang="ru-RU" sz="1600" b="1" baseline="0" dirty="0" smtClean="0"/>
                        <a:t> с </a:t>
                      </a:r>
                      <a:r>
                        <a:rPr lang="ru-RU" sz="1600" b="1" baseline="0" dirty="0" err="1" smtClean="0"/>
                        <a:t>Мукофальком</a:t>
                      </a:r>
                      <a:r>
                        <a:rPr lang="ru-RU" sz="1600" b="1" baseline="0" dirty="0" smtClean="0"/>
                        <a:t> (+ базисное лечение)</a:t>
                      </a:r>
                      <a:endParaRPr lang="ru-RU" sz="1600" b="1" dirty="0"/>
                    </a:p>
                  </a:txBody>
                  <a:tcPr marL="91444" marR="91444"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-9%</a:t>
                      </a:r>
                      <a:endParaRPr lang="ru-RU" sz="1600" b="1" dirty="0"/>
                    </a:p>
                  </a:txBody>
                  <a:tcPr marL="91444" marR="91444" marT="45693" marB="456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47%</a:t>
                      </a:r>
                      <a:endParaRPr lang="ru-RU" sz="1600" b="1" dirty="0"/>
                    </a:p>
                  </a:txBody>
                  <a:tcPr marL="91444" marR="91444" marT="45693" marB="45693" anchor="ctr"/>
                </a:tc>
              </a:tr>
              <a:tr h="822757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Пациенты без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baseline="0" dirty="0" err="1" smtClean="0"/>
                        <a:t>Мукофалька</a:t>
                      </a:r>
                      <a:r>
                        <a:rPr lang="ru-RU" sz="1600" b="1" baseline="0" dirty="0" smtClean="0"/>
                        <a:t> (базисное лечение)</a:t>
                      </a:r>
                      <a:endParaRPr lang="ru-RU" sz="1600" b="1" dirty="0"/>
                    </a:p>
                  </a:txBody>
                  <a:tcPr marL="91444" marR="91444"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-7%</a:t>
                      </a:r>
                      <a:endParaRPr lang="ru-RU" sz="1600" b="1" dirty="0"/>
                    </a:p>
                  </a:txBody>
                  <a:tcPr marL="91444" marR="91444" marT="45693" marB="456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13%</a:t>
                      </a:r>
                      <a:endParaRPr lang="ru-RU" sz="1600" b="1" dirty="0"/>
                    </a:p>
                  </a:txBody>
                  <a:tcPr marL="91444" marR="91444" marT="45693" marB="45693" anchor="ctr"/>
                </a:tc>
              </a:tr>
            </a:tbl>
          </a:graphicData>
        </a:graphic>
      </p:graphicFrame>
      <p:sp>
        <p:nvSpPr>
          <p:cNvPr id="5142" name="TextBox 4"/>
          <p:cNvSpPr txBox="1">
            <a:spLocks noChangeArrowheads="1"/>
          </p:cNvSpPr>
          <p:nvPr/>
        </p:nvSpPr>
        <p:spPr bwMode="auto">
          <a:xfrm>
            <a:off x="-50800" y="6549125"/>
            <a:ext cx="6191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400" dirty="0">
                <a:cs typeface="Arial" pitchFamily="34" charset="0"/>
              </a:rPr>
              <a:t>* </a:t>
            </a:r>
            <a:r>
              <a:rPr lang="ru-RU" altLang="ru-RU" sz="1400" dirty="0">
                <a:cs typeface="Arial" pitchFamily="34" charset="0"/>
              </a:rPr>
              <a:t>М.М. Гинзбург, НИИ Диетологии и Диетотерапии, 2010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75" y="2928938"/>
            <a:ext cx="9001125" cy="796925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Влияние препарата </a:t>
            </a:r>
            <a:r>
              <a:rPr lang="ru-RU" sz="2400" b="1" dirty="0" err="1">
                <a:solidFill>
                  <a:srgbClr val="0066FF"/>
                </a:solidFill>
              </a:rPr>
              <a:t>Псиллиум</a:t>
            </a:r>
            <a:r>
              <a:rPr lang="ru-RU" sz="2400" b="1" dirty="0">
                <a:solidFill>
                  <a:srgbClr val="0066FF"/>
                </a:solidFill>
              </a:rPr>
              <a:t> (</a:t>
            </a:r>
            <a:r>
              <a:rPr lang="ru-RU" sz="2400" b="1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Мукофальк</a:t>
            </a:r>
            <a:r>
              <a:rPr lang="ru-RU" sz="2400" b="1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) на уровни холестерина и </a:t>
            </a:r>
            <a:r>
              <a:rPr lang="el-GR" sz="2400" b="1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β</a:t>
            </a:r>
            <a:r>
              <a:rPr lang="ru-RU" sz="2400" b="1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-липопротеидов (ЛПНП) у больных с ожирением и метаболическим синдромом</a:t>
            </a:r>
            <a:r>
              <a:rPr lang="en-US" sz="2400" b="1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*</a:t>
            </a:r>
            <a:endParaRPr lang="ru-RU" sz="2400" b="1" dirty="0">
              <a:solidFill>
                <a:srgbClr val="0066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122" name="Object 2"/>
          <p:cNvGraphicFramePr>
            <a:graphicFrameLocks noGrp="1"/>
          </p:cNvGraphicFramePr>
          <p:nvPr/>
        </p:nvGraphicFramePr>
        <p:xfrm>
          <a:off x="1357313" y="3643313"/>
          <a:ext cx="7500937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Worksheet" r:id="rId3" imgW="6981757" imgH="3162390" progId="Excel.Sheet.8">
                  <p:embed/>
                </p:oleObj>
              </mc:Choice>
              <mc:Fallback>
                <p:oleObj name="Worksheet" r:id="rId3" imgW="6981757" imgH="316239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3643313"/>
                        <a:ext cx="7500937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2910" y="3929066"/>
            <a:ext cx="461665" cy="1200329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ru-RU" dirty="0" err="1"/>
              <a:t>Ммоль</a:t>
            </a:r>
            <a:r>
              <a:rPr lang="ru-RU" dirty="0"/>
              <a:t>/л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429000" y="4000500"/>
            <a:ext cx="433388" cy="2905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6" name="TextBox 9"/>
          <p:cNvSpPr txBox="1">
            <a:spLocks noChangeArrowheads="1"/>
          </p:cNvSpPr>
          <p:nvPr/>
        </p:nvSpPr>
        <p:spPr bwMode="auto">
          <a:xfrm>
            <a:off x="3571875" y="3857625"/>
            <a:ext cx="1084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FF0000"/>
                </a:solidFill>
                <a:cs typeface="Arial" pitchFamily="34" charset="0"/>
              </a:rPr>
              <a:t>-12%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929313" y="4786313"/>
            <a:ext cx="422275" cy="2857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8" name="TextBox 10"/>
          <p:cNvSpPr txBox="1">
            <a:spLocks noChangeArrowheads="1"/>
          </p:cNvSpPr>
          <p:nvPr/>
        </p:nvSpPr>
        <p:spPr bwMode="auto">
          <a:xfrm>
            <a:off x="5929313" y="4429125"/>
            <a:ext cx="919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FF0000"/>
                </a:solidFill>
                <a:cs typeface="Arial" pitchFamily="34" charset="0"/>
              </a:rPr>
              <a:t>-11%</a:t>
            </a:r>
          </a:p>
        </p:txBody>
      </p:sp>
    </p:spTree>
    <p:extLst>
      <p:ext uri="{BB962C8B-B14F-4D97-AF65-F5344CB8AC3E}">
        <p14:creationId xmlns:p14="http://schemas.microsoft.com/office/powerpoint/2010/main" val="71452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44" y="188640"/>
            <a:ext cx="8515896" cy="1143000"/>
          </a:xfrm>
        </p:spPr>
        <p:txBody>
          <a:bodyPr>
            <a:normAutofit fontScale="90000"/>
          </a:bodyPr>
          <a:lstStyle/>
          <a:p>
            <a:r>
              <a:rPr lang="ru-RU" sz="3200" dirty="0" err="1" smtClean="0"/>
              <a:t>Мукофальк</a:t>
            </a:r>
            <a:r>
              <a:rPr lang="ru-RU" sz="3200" dirty="0" smtClean="0"/>
              <a:t> в 2 раза повышает эффективность снижения массы тела диеты и физических нагрузок у пациентов с НАСГ*</a:t>
            </a:r>
            <a:endParaRPr lang="ru-RU" sz="3200" dirty="0"/>
          </a:p>
        </p:txBody>
      </p:sp>
      <p:pic>
        <p:nvPicPr>
          <p:cNvPr id="3031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4860032" cy="353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070907"/>
            <a:ext cx="91301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 </a:t>
            </a:r>
            <a:r>
              <a:rPr lang="ru-RU" sz="1400" dirty="0"/>
              <a:t>Е.А. Маевская, И.В. </a:t>
            </a:r>
            <a:r>
              <a:rPr lang="ru-RU" sz="1400" dirty="0" err="1"/>
              <a:t>Маев</a:t>
            </a:r>
            <a:r>
              <a:rPr lang="ru-RU" sz="1400" dirty="0"/>
              <a:t>, Ю.А. Кучерявый, С.В. Черемушкин, Д.Н. Андреев Оценка влияния </a:t>
            </a:r>
            <a:r>
              <a:rPr lang="ru-RU" sz="1400" dirty="0" err="1"/>
              <a:t>лактулозы</a:t>
            </a:r>
            <a:r>
              <a:rPr lang="ru-RU" sz="1400" dirty="0"/>
              <a:t> или пищевых волокон на динамику показателей липидного профиля у пациентов с функциональным запором и неалкогольным </a:t>
            </a:r>
            <a:r>
              <a:rPr lang="ru-RU" sz="1400" dirty="0" err="1"/>
              <a:t>стеатогепатитом</a:t>
            </a:r>
            <a:r>
              <a:rPr lang="ru-RU" sz="1400" dirty="0"/>
              <a:t>. // Лечащий врач, апрель 2016, № 4</a:t>
            </a:r>
          </a:p>
        </p:txBody>
      </p:sp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2123728" y="4797152"/>
            <a:ext cx="1368152" cy="24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effectLst/>
                <a:latin typeface="Calibri"/>
                <a:ea typeface="Calibri"/>
                <a:cs typeface="Calibri"/>
              </a:rPr>
              <a:t>Δ</a:t>
            </a:r>
            <a:r>
              <a:rPr lang="ru-RU" b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= 5,1 кг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Надпись 2"/>
          <p:cNvSpPr txBox="1">
            <a:spLocks noChangeArrowheads="1"/>
          </p:cNvSpPr>
          <p:nvPr/>
        </p:nvSpPr>
        <p:spPr bwMode="auto">
          <a:xfrm>
            <a:off x="2123728" y="3508727"/>
            <a:ext cx="9396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Calibri"/>
              </a:rPr>
              <a:t>-3,8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кг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3466795" y="4461881"/>
            <a:ext cx="9396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Calibri"/>
              </a:rPr>
              <a:t>-8,9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кг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9" name="Прямая соединительная линия 8"/>
          <p:cNvCxnSpPr>
            <a:stCxn id="7" idx="2"/>
          </p:cNvCxnSpPr>
          <p:nvPr/>
        </p:nvCxnSpPr>
        <p:spPr>
          <a:xfrm>
            <a:off x="2593544" y="3868767"/>
            <a:ext cx="0" cy="953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03848" y="5043532"/>
            <a:ext cx="732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8" idx="2"/>
          </p:cNvCxnSpPr>
          <p:nvPr/>
        </p:nvCxnSpPr>
        <p:spPr>
          <a:xfrm>
            <a:off x="3936611" y="4821921"/>
            <a:ext cx="0" cy="221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4860032" y="1600200"/>
            <a:ext cx="4270152" cy="4525963"/>
          </a:xfrm>
        </p:spPr>
        <p:txBody>
          <a:bodyPr>
            <a:normAutofit fontScale="92500" lnSpcReduction="20000"/>
          </a:bodyPr>
          <a:lstStyle/>
          <a:p>
            <a:r>
              <a:rPr lang="ru-RU" altLang="ru-RU" sz="2800" dirty="0" smtClean="0"/>
              <a:t>Включение </a:t>
            </a:r>
            <a:r>
              <a:rPr lang="ru-RU" altLang="ru-RU" sz="2800" dirty="0" err="1" smtClean="0"/>
              <a:t>Мукофалька</a:t>
            </a:r>
            <a:r>
              <a:rPr lang="ru-RU" altLang="ru-RU" sz="2800" dirty="0" smtClean="0"/>
              <a:t> в комплекс мер по снижению массы тела (</a:t>
            </a:r>
            <a:r>
              <a:rPr lang="ru-RU" altLang="ru-RU" sz="2800" dirty="0" err="1" smtClean="0"/>
              <a:t>гипокалорийная</a:t>
            </a:r>
            <a:r>
              <a:rPr lang="ru-RU" altLang="ru-RU" sz="2800" dirty="0" smtClean="0"/>
              <a:t> диета, физ. нагрузка) позволило повысить </a:t>
            </a:r>
            <a:r>
              <a:rPr lang="ru-RU" altLang="ru-RU" sz="2800" dirty="0" smtClean="0">
                <a:solidFill>
                  <a:srgbClr val="FF0000"/>
                </a:solidFill>
              </a:rPr>
              <a:t>эффективность лечения в 2 раза</a:t>
            </a:r>
          </a:p>
          <a:p>
            <a:r>
              <a:rPr lang="ru-RU" altLang="ru-RU" dirty="0" smtClean="0"/>
              <a:t>Напротив, включение в схему терапии </a:t>
            </a:r>
            <a:r>
              <a:rPr lang="ru-RU" altLang="ru-RU" dirty="0" err="1" smtClean="0"/>
              <a:t>лактулозы</a:t>
            </a:r>
            <a:r>
              <a:rPr lang="ru-RU" altLang="ru-RU" dirty="0" smtClean="0"/>
              <a:t> не дало никакого дополнительного эффекта, несмотря на ее </a:t>
            </a:r>
            <a:r>
              <a:rPr lang="ru-RU" altLang="ru-RU" dirty="0" err="1" smtClean="0"/>
              <a:t>пребиотическое</a:t>
            </a:r>
            <a:r>
              <a:rPr lang="ru-RU" altLang="ru-RU" dirty="0" smtClean="0"/>
              <a:t> действие</a:t>
            </a:r>
            <a:endParaRPr lang="ru-RU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414017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 </a:t>
            </a:r>
            <a:r>
              <a:rPr lang="ru-RU" dirty="0" smtClean="0"/>
              <a:t>мета-анализа</a:t>
            </a:r>
            <a:r>
              <a:rPr lang="en-US" dirty="0" smtClean="0"/>
              <a:t>*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833" y="5234355"/>
            <a:ext cx="8435279" cy="125700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err="1" smtClean="0"/>
              <a:t>Псиллиум</a:t>
            </a:r>
            <a:r>
              <a:rPr lang="ru-RU" sz="2400" dirty="0" smtClean="0"/>
              <a:t> улучшает </a:t>
            </a:r>
            <a:r>
              <a:rPr lang="ru-RU" sz="2400" dirty="0"/>
              <a:t>углеводный обмен при СД 2 типа, </a:t>
            </a:r>
            <a:r>
              <a:rPr lang="ru-RU" sz="2400" dirty="0" err="1"/>
              <a:t>предиабете</a:t>
            </a:r>
            <a:r>
              <a:rPr lang="ru-RU" sz="2400" dirty="0"/>
              <a:t> и не оказывают существенного влияния у лиц с </a:t>
            </a:r>
            <a:r>
              <a:rPr lang="ru-RU" sz="2400" dirty="0" err="1"/>
              <a:t>эугликемией</a:t>
            </a:r>
            <a:endParaRPr lang="ru-RU" sz="2400" dirty="0"/>
          </a:p>
          <a:p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645333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* </a:t>
            </a:r>
            <a:r>
              <a:rPr lang="en-US" dirty="0" smtClean="0"/>
              <a:t>Gibb et al., 2015</a:t>
            </a:r>
            <a:endParaRPr lang="ru-RU" dirty="0"/>
          </a:p>
        </p:txBody>
      </p:sp>
      <p:pic>
        <p:nvPicPr>
          <p:cNvPr id="308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92208"/>
            <a:ext cx="9144000" cy="377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15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 smtClean="0"/>
              <a:t>Псиллиум</a:t>
            </a:r>
            <a:r>
              <a:rPr lang="ru-RU" sz="3200" dirty="0" smtClean="0"/>
              <a:t> (</a:t>
            </a:r>
            <a:r>
              <a:rPr lang="ru-RU" sz="3200" dirty="0" err="1" smtClean="0"/>
              <a:t>Мукофальк</a:t>
            </a:r>
            <a:r>
              <a:rPr lang="ru-RU" sz="3200" dirty="0" smtClean="0"/>
              <a:t>) обеспечивает снижение холестерина</a:t>
            </a:r>
            <a:endParaRPr lang="ru-RU" sz="3200" dirty="0"/>
          </a:p>
        </p:txBody>
      </p:sp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02" y="1700808"/>
            <a:ext cx="8598861" cy="444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13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1285875" y="214313"/>
            <a:ext cx="642937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Клиническая эффективность </a:t>
            </a:r>
            <a:br>
              <a:rPr lang="ru-RU" sz="3200" dirty="0" smtClean="0"/>
            </a:br>
            <a:r>
              <a:rPr lang="ru-RU" sz="3200" dirty="0" err="1" smtClean="0"/>
              <a:t>Мукофалька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при </a:t>
            </a:r>
            <a:r>
              <a:rPr lang="ru-RU" sz="3200" dirty="0" err="1" smtClean="0"/>
              <a:t>гиперхолестеринемии</a:t>
            </a:r>
            <a:r>
              <a:rPr lang="en-US" sz="3200" dirty="0" smtClean="0"/>
              <a:t>*</a:t>
            </a:r>
            <a:r>
              <a:rPr lang="ru-RU" sz="3200" dirty="0" smtClean="0"/>
              <a:t> </a:t>
            </a:r>
          </a:p>
        </p:txBody>
      </p:sp>
      <p:sp>
        <p:nvSpPr>
          <p:cNvPr id="76804" name="Rectangle 1"/>
          <p:cNvSpPr>
            <a:spLocks noChangeArrowheads="1"/>
          </p:cNvSpPr>
          <p:nvPr/>
        </p:nvSpPr>
        <p:spPr bwMode="auto">
          <a:xfrm>
            <a:off x="285750" y="6000750"/>
            <a:ext cx="8596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/>
            <a:r>
              <a:rPr lang="en-US" altLang="ru-RU" sz="1400" dirty="0">
                <a:latin typeface="Calibri" pitchFamily="34" charset="0"/>
              </a:rPr>
              <a:t>*Anderson JW et al. </a:t>
            </a:r>
            <a:r>
              <a:rPr lang="ru-RU" altLang="ru-RU" sz="1400" dirty="0" err="1">
                <a:latin typeface="Calibri" pitchFamily="34" charset="0"/>
              </a:rPr>
              <a:t>Cholesterol-lowering</a:t>
            </a:r>
            <a:r>
              <a:rPr lang="ru-RU" altLang="ru-RU" sz="1400" dirty="0">
                <a:latin typeface="Calibri" pitchFamily="34" charset="0"/>
              </a:rPr>
              <a:t> </a:t>
            </a:r>
            <a:r>
              <a:rPr lang="ru-RU" altLang="ru-RU" sz="1400" dirty="0" err="1">
                <a:latin typeface="Calibri" pitchFamily="34" charset="0"/>
              </a:rPr>
              <a:t>effects</a:t>
            </a:r>
            <a:r>
              <a:rPr lang="ru-RU" altLang="ru-RU" sz="1400" dirty="0">
                <a:latin typeface="Calibri" pitchFamily="34" charset="0"/>
              </a:rPr>
              <a:t> </a:t>
            </a:r>
            <a:r>
              <a:rPr lang="ru-RU" altLang="ru-RU" sz="1400" dirty="0" err="1">
                <a:latin typeface="Calibri" pitchFamily="34" charset="0"/>
              </a:rPr>
              <a:t>of</a:t>
            </a:r>
            <a:r>
              <a:rPr lang="ru-RU" altLang="ru-RU" sz="1400" dirty="0">
                <a:latin typeface="Calibri" pitchFamily="34" charset="0"/>
              </a:rPr>
              <a:t> </a:t>
            </a:r>
            <a:r>
              <a:rPr lang="ru-RU" altLang="ru-RU" sz="1400" dirty="0" err="1">
                <a:latin typeface="Calibri" pitchFamily="34" charset="0"/>
              </a:rPr>
              <a:t>psyllium</a:t>
            </a:r>
            <a:r>
              <a:rPr lang="ru-RU" altLang="ru-RU" sz="1400" dirty="0">
                <a:latin typeface="Calibri" pitchFamily="34" charset="0"/>
              </a:rPr>
              <a:t> </a:t>
            </a:r>
            <a:r>
              <a:rPr lang="ru-RU" altLang="ru-RU" sz="1400" dirty="0" err="1">
                <a:latin typeface="Calibri" pitchFamily="34" charset="0"/>
              </a:rPr>
              <a:t>hydrophilic</a:t>
            </a:r>
            <a:r>
              <a:rPr lang="ru-RU" altLang="ru-RU" sz="1400" dirty="0">
                <a:latin typeface="Calibri" pitchFamily="34" charset="0"/>
              </a:rPr>
              <a:t> </a:t>
            </a:r>
            <a:r>
              <a:rPr lang="ru-RU" altLang="ru-RU" sz="1400" dirty="0" err="1">
                <a:latin typeface="Calibri" pitchFamily="34" charset="0"/>
              </a:rPr>
              <a:t>mucilloid</a:t>
            </a:r>
            <a:r>
              <a:rPr lang="ru-RU" altLang="ru-RU" sz="1400" dirty="0">
                <a:latin typeface="Calibri" pitchFamily="34" charset="0"/>
              </a:rPr>
              <a:t> </a:t>
            </a:r>
            <a:r>
              <a:rPr lang="ru-RU" altLang="ru-RU" sz="1400" dirty="0" err="1">
                <a:latin typeface="Calibri" pitchFamily="34" charset="0"/>
              </a:rPr>
              <a:t>for</a:t>
            </a:r>
            <a:r>
              <a:rPr lang="ru-RU" altLang="ru-RU" sz="1400" dirty="0">
                <a:latin typeface="Calibri" pitchFamily="34" charset="0"/>
              </a:rPr>
              <a:t> </a:t>
            </a:r>
            <a:r>
              <a:rPr lang="ru-RU" altLang="ru-RU" sz="1400" dirty="0" err="1">
                <a:latin typeface="Calibri" pitchFamily="34" charset="0"/>
              </a:rPr>
              <a:t>hypercholesterolemic</a:t>
            </a:r>
            <a:r>
              <a:rPr lang="ru-RU" altLang="ru-RU" sz="1400" dirty="0">
                <a:latin typeface="Calibri" pitchFamily="34" charset="0"/>
              </a:rPr>
              <a:t> </a:t>
            </a:r>
            <a:r>
              <a:rPr lang="ru-RU" altLang="ru-RU" sz="1400" dirty="0" err="1">
                <a:latin typeface="Calibri" pitchFamily="34" charset="0"/>
              </a:rPr>
              <a:t>men</a:t>
            </a:r>
            <a:r>
              <a:rPr lang="ru-RU" altLang="ru-RU" sz="1400" dirty="0">
                <a:latin typeface="Calibri" pitchFamily="34" charset="0"/>
              </a:rPr>
              <a:t>.</a:t>
            </a:r>
            <a:r>
              <a:rPr lang="en-US" altLang="ru-RU" sz="1400" dirty="0">
                <a:latin typeface="Calibri" pitchFamily="34" charset="0"/>
              </a:rPr>
              <a:t>  </a:t>
            </a:r>
            <a:r>
              <a:rPr lang="ru-RU" altLang="ru-RU" sz="1400" dirty="0" err="1">
                <a:latin typeface="Calibri" pitchFamily="34" charset="0"/>
              </a:rPr>
              <a:t>Arch</a:t>
            </a:r>
            <a:r>
              <a:rPr lang="ru-RU" altLang="ru-RU" sz="1400" dirty="0">
                <a:latin typeface="Calibri" pitchFamily="34" charset="0"/>
              </a:rPr>
              <a:t> </a:t>
            </a:r>
            <a:r>
              <a:rPr lang="ru-RU" altLang="ru-RU" sz="1400" dirty="0" err="1">
                <a:latin typeface="Calibri" pitchFamily="34" charset="0"/>
              </a:rPr>
              <a:t>Intern</a:t>
            </a:r>
            <a:r>
              <a:rPr lang="ru-RU" altLang="ru-RU" sz="1400" dirty="0">
                <a:latin typeface="Calibri" pitchFamily="34" charset="0"/>
              </a:rPr>
              <a:t> </a:t>
            </a:r>
            <a:r>
              <a:rPr lang="ru-RU" altLang="ru-RU" sz="1400" dirty="0" err="1">
                <a:latin typeface="Calibri" pitchFamily="34" charset="0"/>
              </a:rPr>
              <a:t>Med</a:t>
            </a:r>
            <a:r>
              <a:rPr lang="ru-RU" altLang="ru-RU" sz="1400" dirty="0">
                <a:latin typeface="Calibri" pitchFamily="34" charset="0"/>
              </a:rPr>
              <a:t>. 1988 Feb;148(2):292-6</a:t>
            </a:r>
            <a:r>
              <a:rPr lang="en-US" altLang="ru-RU" sz="1400" dirty="0">
                <a:latin typeface="Calibri" pitchFamily="34" charset="0"/>
              </a:rPr>
              <a:t> </a:t>
            </a:r>
            <a:endParaRPr lang="ru-RU" altLang="ru-RU" sz="1400" dirty="0">
              <a:latin typeface="Calibri" pitchFamily="34" charset="0"/>
            </a:endParaRPr>
          </a:p>
        </p:txBody>
      </p:sp>
      <p:pic>
        <p:nvPicPr>
          <p:cNvPr id="76805" name="Picture 2" descr="Click here to rea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922" y="6357937"/>
            <a:ext cx="14287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6" name="TextBox 13"/>
          <p:cNvSpPr txBox="1">
            <a:spLocks noChangeArrowheads="1"/>
          </p:cNvSpPr>
          <p:nvPr/>
        </p:nvSpPr>
        <p:spPr bwMode="auto">
          <a:xfrm>
            <a:off x="0" y="1785938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Calibri" pitchFamily="34" charset="0"/>
              </a:rPr>
              <a:t>ммоль/л</a:t>
            </a:r>
          </a:p>
        </p:txBody>
      </p:sp>
      <p:grpSp>
        <p:nvGrpSpPr>
          <p:cNvPr id="76807" name="Группа 16"/>
          <p:cNvGrpSpPr>
            <a:grpSpLocks noChangeAspect="1"/>
          </p:cNvGrpSpPr>
          <p:nvPr/>
        </p:nvGrpSpPr>
        <p:grpSpPr bwMode="auto">
          <a:xfrm>
            <a:off x="285750" y="1558925"/>
            <a:ext cx="8697913" cy="3217863"/>
            <a:chOff x="285720" y="1559470"/>
            <a:chExt cx="8698170" cy="3218099"/>
          </a:xfrm>
        </p:grpSpPr>
        <p:pic>
          <p:nvPicPr>
            <p:cNvPr id="7680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20" y="2071678"/>
              <a:ext cx="4127590" cy="2319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1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027543"/>
              <a:ext cx="4381445" cy="2544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11" name="TextBox 10"/>
            <p:cNvSpPr txBox="1">
              <a:spLocks noChangeArrowheads="1"/>
            </p:cNvSpPr>
            <p:nvPr/>
          </p:nvSpPr>
          <p:spPr bwMode="auto">
            <a:xfrm>
              <a:off x="1428728" y="1571612"/>
              <a:ext cx="23712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altLang="ru-RU" b="1">
                  <a:latin typeface="Calibri" pitchFamily="34" charset="0"/>
                </a:rPr>
                <a:t>Общий холестерин</a:t>
              </a:r>
            </a:p>
          </p:txBody>
        </p:sp>
        <p:sp>
          <p:nvSpPr>
            <p:cNvPr id="76812" name="TextBox 11"/>
            <p:cNvSpPr txBox="1">
              <a:spLocks noChangeArrowheads="1"/>
            </p:cNvSpPr>
            <p:nvPr/>
          </p:nvSpPr>
          <p:spPr bwMode="auto">
            <a:xfrm>
              <a:off x="6500826" y="1559470"/>
              <a:ext cx="768182" cy="369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altLang="ru-RU" b="1" dirty="0" smtClean="0">
                  <a:latin typeface="Calibri" pitchFamily="34" charset="0"/>
                </a:rPr>
                <a:t>ЛПНП</a:t>
              </a:r>
              <a:endParaRPr lang="ru-RU" altLang="ru-RU" b="1" dirty="0">
                <a:latin typeface="Calibri" pitchFamily="34" charset="0"/>
              </a:endParaRPr>
            </a:p>
          </p:txBody>
        </p:sp>
        <p:sp>
          <p:nvSpPr>
            <p:cNvPr id="76813" name="TextBox 12"/>
            <p:cNvSpPr txBox="1">
              <a:spLocks noChangeArrowheads="1"/>
            </p:cNvSpPr>
            <p:nvPr/>
          </p:nvSpPr>
          <p:spPr bwMode="auto">
            <a:xfrm>
              <a:off x="4429124" y="1785926"/>
              <a:ext cx="78079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altLang="ru-RU" sz="1200">
                  <a:latin typeface="Calibri" pitchFamily="34" charset="0"/>
                </a:rPr>
                <a:t>ммоль/л</a:t>
              </a:r>
            </a:p>
          </p:txBody>
        </p:sp>
        <p:sp>
          <p:nvSpPr>
            <p:cNvPr id="76814" name="TextBox 14"/>
            <p:cNvSpPr txBox="1">
              <a:spLocks noChangeArrowheads="1"/>
            </p:cNvSpPr>
            <p:nvPr/>
          </p:nvSpPr>
          <p:spPr bwMode="auto">
            <a:xfrm>
              <a:off x="3714744" y="4500570"/>
              <a:ext cx="6971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altLang="ru-RU" sz="1200">
                  <a:latin typeface="Calibri" pitchFamily="34" charset="0"/>
                </a:rPr>
                <a:t>недели</a:t>
              </a:r>
            </a:p>
          </p:txBody>
        </p:sp>
        <p:sp>
          <p:nvSpPr>
            <p:cNvPr id="76815" name="TextBox 15"/>
            <p:cNvSpPr txBox="1">
              <a:spLocks noChangeArrowheads="1"/>
            </p:cNvSpPr>
            <p:nvPr/>
          </p:nvSpPr>
          <p:spPr bwMode="auto">
            <a:xfrm>
              <a:off x="8286776" y="4500570"/>
              <a:ext cx="6971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altLang="ru-RU" sz="1200">
                  <a:latin typeface="Calibri" pitchFamily="34" charset="0"/>
                </a:rPr>
                <a:t>недели</a:t>
              </a:r>
            </a:p>
          </p:txBody>
        </p:sp>
      </p:grpSp>
      <p:sp>
        <p:nvSpPr>
          <p:cNvPr id="76808" name="TextBox 17"/>
          <p:cNvSpPr txBox="1">
            <a:spLocks noChangeArrowheads="1"/>
          </p:cNvSpPr>
          <p:nvPr/>
        </p:nvSpPr>
        <p:spPr bwMode="auto">
          <a:xfrm>
            <a:off x="1143000" y="4857750"/>
            <a:ext cx="6429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ru-RU" altLang="ru-RU" dirty="0">
                <a:latin typeface="Calibri" pitchFamily="34" charset="0"/>
              </a:rPr>
              <a:t> </a:t>
            </a:r>
            <a:r>
              <a:rPr lang="ru-RU" altLang="ru-RU" dirty="0" err="1">
                <a:latin typeface="Calibri" pitchFamily="34" charset="0"/>
              </a:rPr>
              <a:t>Мукофальк</a:t>
            </a:r>
            <a:r>
              <a:rPr lang="ru-RU" altLang="ru-RU" dirty="0">
                <a:latin typeface="Calibri" pitchFamily="34" charset="0"/>
              </a:rPr>
              <a:t> – 10 г в день, 8 недель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dirty="0">
                <a:latin typeface="Calibri" pitchFamily="34" charset="0"/>
              </a:rPr>
              <a:t> Снижение уровня общего холестерина на 14,8%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dirty="0">
                <a:latin typeface="Calibri" pitchFamily="34" charset="0"/>
              </a:rPr>
              <a:t> Снижение уровня ЛНП на 20,2</a:t>
            </a:r>
            <a:r>
              <a:rPr lang="ru-RU" altLang="ru-RU" dirty="0" smtClean="0">
                <a:latin typeface="Calibri" pitchFamily="34" charset="0"/>
              </a:rPr>
              <a:t>% - </a:t>
            </a:r>
            <a:r>
              <a:rPr lang="ru-RU" altLang="ru-RU" b="1" dirty="0" smtClean="0">
                <a:solidFill>
                  <a:srgbClr val="FF0000"/>
                </a:solidFill>
                <a:latin typeface="Calibri" pitchFamily="34" charset="0"/>
              </a:rPr>
              <a:t>на 1 </a:t>
            </a:r>
            <a:r>
              <a:rPr lang="ru-RU" altLang="ru-RU" b="1" dirty="0" err="1" smtClean="0">
                <a:solidFill>
                  <a:srgbClr val="FF0000"/>
                </a:solidFill>
                <a:latin typeface="Calibri" pitchFamily="34" charset="0"/>
              </a:rPr>
              <a:t>ммоль</a:t>
            </a:r>
            <a:r>
              <a:rPr lang="ru-RU" altLang="ru-RU" b="1" dirty="0" smtClean="0">
                <a:solidFill>
                  <a:srgbClr val="FF0000"/>
                </a:solidFill>
                <a:latin typeface="Calibri" pitchFamily="34" charset="0"/>
              </a:rPr>
              <a:t>/л</a:t>
            </a:r>
            <a:endParaRPr lang="ru-RU" altLang="ru-RU" b="1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8748464" y="2996952"/>
            <a:ext cx="0" cy="7920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875038" y="2920516"/>
            <a:ext cx="166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↓</a:t>
            </a:r>
            <a:r>
              <a:rPr lang="ru-RU" b="1" dirty="0" smtClean="0">
                <a:solidFill>
                  <a:srgbClr val="FF0000"/>
                </a:solidFill>
              </a:rPr>
              <a:t> на 1 </a:t>
            </a:r>
            <a:r>
              <a:rPr lang="ru-RU" b="1" dirty="0" err="1" smtClean="0">
                <a:solidFill>
                  <a:srgbClr val="FF0000"/>
                </a:solidFill>
              </a:rPr>
              <a:t>ммоль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9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67193"/>
            <a:ext cx="6696744" cy="960120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Дозозависимый</a:t>
            </a:r>
            <a:r>
              <a:rPr lang="ru-RU" sz="3600" dirty="0" smtClean="0"/>
              <a:t> эффект </a:t>
            </a:r>
            <a:r>
              <a:rPr lang="ru-RU" sz="3600" dirty="0" err="1" smtClean="0"/>
              <a:t>псиллиума</a:t>
            </a:r>
            <a:r>
              <a:rPr lang="ru-RU" sz="3600" dirty="0" smtClean="0"/>
              <a:t> на снижение уровня ХС ЛПНП</a:t>
            </a:r>
            <a:r>
              <a:rPr lang="en-US" sz="3600" dirty="0" smtClean="0"/>
              <a:t>*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786" b="9879"/>
          <a:stretch/>
        </p:blipFill>
        <p:spPr>
          <a:xfrm>
            <a:off x="1538513" y="1844824"/>
            <a:ext cx="6770533" cy="3946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трелка вниз 4"/>
          <p:cNvSpPr/>
          <p:nvPr/>
        </p:nvSpPr>
        <p:spPr>
          <a:xfrm>
            <a:off x="2987824" y="3989311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3851919" y="3510543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734125" y="3140968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604" y="2316579"/>
            <a:ext cx="726671" cy="97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09" y="1945108"/>
            <a:ext cx="726671" cy="97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508" y="2804164"/>
            <a:ext cx="726671" cy="97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6178" y="1029591"/>
            <a:ext cx="461665" cy="452431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 smtClean="0"/>
              <a:t>% снижения ХС  ЛПНП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04508" y="3635261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3,25 г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685185" y="3161633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6,50 г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623134" y="2810854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9,75 г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123728" y="5791200"/>
            <a:ext cx="281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Доза </a:t>
            </a:r>
            <a:r>
              <a:rPr lang="ru-RU" dirty="0" err="1" smtClean="0"/>
              <a:t>псиллиума</a:t>
            </a:r>
            <a:r>
              <a:rPr lang="ru-RU" dirty="0" smtClean="0"/>
              <a:t> (г/день)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-29736" y="6175732"/>
            <a:ext cx="6769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Wei </a:t>
            </a:r>
            <a:r>
              <a:rPr lang="en-US" sz="1200" dirty="0" smtClean="0"/>
              <a:t>ZH, </a:t>
            </a:r>
            <a:r>
              <a:rPr lang="en-US" sz="1200" dirty="0"/>
              <a:t>Wang H, Chen XY et al. Time- and dose-dependent effect of psyllium on serum lipids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in </a:t>
            </a:r>
            <a:r>
              <a:rPr lang="en-US" sz="1200" dirty="0"/>
              <a:t>mild-to-moderate hypercholesterolemia: a meta-analysis of controlled clinical trials</a:t>
            </a:r>
            <a:r>
              <a:rPr lang="en-US" sz="1200" dirty="0" smtClean="0"/>
              <a:t>.</a:t>
            </a:r>
            <a:br>
              <a:rPr lang="en-US" sz="1200" dirty="0" smtClean="0"/>
            </a:br>
            <a:r>
              <a:rPr lang="en-US" sz="1200" dirty="0" err="1" smtClean="0"/>
              <a:t>Eur</a:t>
            </a:r>
            <a:r>
              <a:rPr lang="en-US" sz="1200" dirty="0" smtClean="0"/>
              <a:t> </a:t>
            </a:r>
            <a:r>
              <a:rPr lang="en-US" sz="1200" dirty="0"/>
              <a:t>J </a:t>
            </a:r>
            <a:r>
              <a:rPr lang="en-US" sz="1200" dirty="0" err="1"/>
              <a:t>Clin</a:t>
            </a:r>
            <a:r>
              <a:rPr lang="en-US" sz="1200" dirty="0"/>
              <a:t> </a:t>
            </a:r>
            <a:r>
              <a:rPr lang="en-US" sz="1200" dirty="0" err="1"/>
              <a:t>Nutr</a:t>
            </a:r>
            <a:r>
              <a:rPr lang="en-US" sz="1200" dirty="0"/>
              <a:t>. 2009 Jul;63(7):821-7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8616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20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Алгоритм подбора терапии для снижения холестерина*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6453336"/>
            <a:ext cx="410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* по С.В. Левченко и И.А. Комиссаренко</a:t>
            </a:r>
            <a:endParaRPr lang="ru-RU" dirty="0"/>
          </a:p>
        </p:txBody>
      </p:sp>
      <p:pic>
        <p:nvPicPr>
          <p:cNvPr id="3072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04591"/>
            <a:ext cx="6783032" cy="5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25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8335" y="476672"/>
            <a:ext cx="2840311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Механизмы действия </a:t>
            </a:r>
            <a:r>
              <a:rPr lang="ru-RU" sz="2800" dirty="0" err="1" smtClean="0"/>
              <a:t>псиллиума</a:t>
            </a:r>
            <a:r>
              <a:rPr lang="ru-RU" sz="2800" dirty="0" smtClean="0"/>
              <a:t> при метаболическом синдроме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96186" y="2420888"/>
            <a:ext cx="2947814" cy="3705275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err="1" smtClean="0"/>
              <a:t>Мукофальк</a:t>
            </a:r>
            <a:r>
              <a:rPr lang="ru-RU" sz="2000" dirty="0" smtClean="0"/>
              <a:t> оказывает комплексное действие на всем протяжении ЖКТ, выступая как:</a:t>
            </a:r>
          </a:p>
          <a:p>
            <a:r>
              <a:rPr lang="ru-RU" sz="2000" dirty="0" smtClean="0"/>
              <a:t>«наполнитель»</a:t>
            </a:r>
          </a:p>
          <a:p>
            <a:r>
              <a:rPr lang="ru-RU" sz="2000" dirty="0" smtClean="0"/>
              <a:t>адсорбент</a:t>
            </a:r>
          </a:p>
          <a:p>
            <a:r>
              <a:rPr lang="ru-RU" sz="2000" dirty="0" err="1" smtClean="0"/>
              <a:t>пребиотик</a:t>
            </a:r>
            <a:endParaRPr lang="ru-RU" sz="2000" dirty="0"/>
          </a:p>
        </p:txBody>
      </p:sp>
      <p:pic>
        <p:nvPicPr>
          <p:cNvPr id="302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5" y="0"/>
            <a:ext cx="61763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55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Снижение массы тела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9552" y="1772816"/>
            <a:ext cx="7848872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charset="2"/>
              <a:buChar char="ü"/>
              <a:defRPr/>
            </a:pPr>
            <a:r>
              <a:rPr lang="ru-RU" sz="2400" b="1" dirty="0" smtClean="0">
                <a:solidFill>
                  <a:srgbClr val="000000"/>
                </a:solidFill>
              </a:rPr>
              <a:t>Низкокалорийная диета</a:t>
            </a:r>
          </a:p>
          <a:p>
            <a:pPr eaLnBrk="1" hangingPunct="1">
              <a:lnSpc>
                <a:spcPct val="150000"/>
              </a:lnSpc>
              <a:buFont typeface="Wingdings" charset="2"/>
              <a:buChar char="ü"/>
              <a:defRPr/>
            </a:pPr>
            <a:r>
              <a:rPr lang="ru-RU" sz="2400" b="1" dirty="0" smtClean="0">
                <a:solidFill>
                  <a:srgbClr val="000000"/>
                </a:solidFill>
              </a:rPr>
              <a:t>Физическая активность</a:t>
            </a:r>
          </a:p>
          <a:p>
            <a:pPr eaLnBrk="1" hangingPunct="1">
              <a:lnSpc>
                <a:spcPct val="150000"/>
              </a:lnSpc>
              <a:buFont typeface="Wingdings" charset="2"/>
              <a:buChar char="ü"/>
              <a:defRPr/>
            </a:pPr>
            <a:r>
              <a:rPr lang="ru-RU" sz="2400" b="1" dirty="0" smtClean="0">
                <a:solidFill>
                  <a:srgbClr val="000000"/>
                </a:solidFill>
              </a:rPr>
              <a:t>Лекарственные препараты</a:t>
            </a:r>
          </a:p>
          <a:p>
            <a:pPr eaLnBrk="1" hangingPunct="1">
              <a:lnSpc>
                <a:spcPct val="150000"/>
              </a:lnSpc>
              <a:buFont typeface="Wingdings" charset="2"/>
              <a:buChar char="ü"/>
              <a:defRPr/>
            </a:pPr>
            <a:r>
              <a:rPr lang="ru-RU" sz="2400" b="1" dirty="0" smtClean="0">
                <a:solidFill>
                  <a:srgbClr val="000000"/>
                </a:solidFill>
              </a:rPr>
              <a:t>    </a:t>
            </a:r>
            <a:r>
              <a:rPr lang="ru-RU" sz="2400" dirty="0" smtClean="0">
                <a:solidFill>
                  <a:srgbClr val="000000"/>
                </a:solidFill>
              </a:rPr>
              <a:t>- </a:t>
            </a:r>
            <a:r>
              <a:rPr lang="ru-RU" sz="2400" dirty="0" err="1" smtClean="0">
                <a:solidFill>
                  <a:srgbClr val="000000"/>
                </a:solidFill>
              </a:rPr>
              <a:t>орлистат</a:t>
            </a:r>
            <a:r>
              <a:rPr lang="ru-RU" sz="2400" dirty="0" smtClean="0">
                <a:solidFill>
                  <a:srgbClr val="000000"/>
                </a:solidFill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</a:rPr>
              <a:t>сибутрамин</a:t>
            </a:r>
            <a:endParaRPr lang="ru-RU" sz="24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Font typeface="Wingdings" charset="2"/>
              <a:buChar char="ü"/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    - другие?...</a:t>
            </a:r>
          </a:p>
          <a:p>
            <a:pPr eaLnBrk="1" hangingPunct="1">
              <a:lnSpc>
                <a:spcPct val="150000"/>
              </a:lnSpc>
              <a:buFont typeface="Wingdings" charset="2"/>
              <a:buChar char="ü"/>
              <a:defRPr/>
            </a:pPr>
            <a:r>
              <a:rPr lang="ru-RU" sz="2400" b="1" dirty="0" err="1" smtClean="0">
                <a:solidFill>
                  <a:srgbClr val="000000"/>
                </a:solidFill>
              </a:rPr>
              <a:t>Бариатрическая</a:t>
            </a:r>
            <a:r>
              <a:rPr lang="ru-RU" sz="2400" b="1" dirty="0" smtClean="0">
                <a:solidFill>
                  <a:srgbClr val="000000"/>
                </a:solidFill>
              </a:rPr>
              <a:t> хирургия</a:t>
            </a:r>
          </a:p>
          <a:p>
            <a:pPr eaLnBrk="1" hangingPunct="1">
              <a:lnSpc>
                <a:spcPct val="130000"/>
              </a:lnSpc>
              <a:buFont typeface="Wingdings" charset="2"/>
              <a:buChar char="ü"/>
              <a:defRPr/>
            </a:pPr>
            <a:endParaRPr lang="ru-RU" sz="2400" b="1" dirty="0" smtClean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88840"/>
            <a:ext cx="3361556" cy="202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43" b="14175"/>
          <a:stretch/>
        </p:blipFill>
        <p:spPr bwMode="auto">
          <a:xfrm>
            <a:off x="5364088" y="4149080"/>
            <a:ext cx="3361556" cy="163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623905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err="1"/>
              <a:t>Marchesini</a:t>
            </a:r>
            <a:r>
              <a:rPr lang="en-US" sz="1600" i="1" dirty="0"/>
              <a:t> </a:t>
            </a:r>
            <a:r>
              <a:rPr lang="en-US" sz="1600" i="1" dirty="0" smtClean="0"/>
              <a:t>G. et al. Diet</a:t>
            </a:r>
            <a:r>
              <a:rPr lang="en-US" sz="1600" i="1" dirty="0"/>
              <a:t>, Weight Loss, and Liver Health in NAFLD: </a:t>
            </a:r>
            <a:endParaRPr lang="en-US" sz="1600" i="1" dirty="0" smtClean="0"/>
          </a:p>
          <a:p>
            <a:pPr algn="r"/>
            <a:r>
              <a:rPr lang="en-US" sz="1600" i="1" dirty="0" smtClean="0"/>
              <a:t>Pathophysiology</a:t>
            </a:r>
            <a:r>
              <a:rPr lang="en-US" sz="1600" i="1" dirty="0"/>
              <a:t>, Evidence and </a:t>
            </a:r>
            <a:r>
              <a:rPr lang="en-US" sz="1600" i="1" dirty="0" smtClean="0"/>
              <a:t>Practice. Hepatology</a:t>
            </a:r>
            <a:r>
              <a:rPr lang="en-US" sz="1600" i="1" dirty="0"/>
              <a:t>. 2015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317753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Основной вклад в эффективность </a:t>
            </a:r>
            <a:r>
              <a:rPr lang="ru-RU" sz="2800" dirty="0" err="1" smtClean="0"/>
              <a:t>Мукофалька</a:t>
            </a:r>
            <a:r>
              <a:rPr lang="ru-RU" sz="2800" dirty="0" smtClean="0"/>
              <a:t> для снижения массы тела вносит «наполнение желудка»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752528" cy="4525963"/>
          </a:xfrm>
        </p:spPr>
        <p:txBody>
          <a:bodyPr/>
          <a:lstStyle/>
          <a:p>
            <a:r>
              <a:rPr lang="ru-RU" sz="2000" dirty="0" smtClean="0"/>
              <a:t>Уменьшение количества съеденной пищи за счет заполнения объема желудка фактически является терапевтическим аналогом </a:t>
            </a:r>
            <a:r>
              <a:rPr lang="ru-RU" sz="2000" dirty="0" err="1" smtClean="0"/>
              <a:t>бариатрических</a:t>
            </a:r>
            <a:r>
              <a:rPr lang="ru-RU" sz="2000" dirty="0" smtClean="0"/>
              <a:t> вмешательств</a:t>
            </a:r>
          </a:p>
          <a:p>
            <a:r>
              <a:rPr lang="ru-RU" sz="2000" dirty="0" smtClean="0"/>
              <a:t>Адсорбция ЖК, жиров и углеводов вносит меньший вклад сопоставимый по эффекту применению </a:t>
            </a:r>
            <a:r>
              <a:rPr lang="ru-RU" sz="2000" dirty="0" err="1" smtClean="0"/>
              <a:t>секвестрантов</a:t>
            </a:r>
            <a:r>
              <a:rPr lang="ru-RU" sz="2000" dirty="0" smtClean="0"/>
              <a:t> ЖК или </a:t>
            </a:r>
            <a:r>
              <a:rPr lang="ru-RU" sz="2000" dirty="0" err="1" smtClean="0"/>
              <a:t>акарбозы</a:t>
            </a:r>
            <a:endParaRPr lang="ru-RU" sz="2000" dirty="0" smtClean="0"/>
          </a:p>
          <a:p>
            <a:r>
              <a:rPr lang="ru-RU" sz="2000" dirty="0" err="1" smtClean="0"/>
              <a:t>Пребиотический</a:t>
            </a:r>
            <a:r>
              <a:rPr lang="ru-RU" sz="2000" dirty="0" smtClean="0"/>
              <a:t> эффект оказывает минимальное влияние, </a:t>
            </a:r>
            <a:r>
              <a:rPr lang="ru-RU" sz="2000" dirty="0" smtClean="0">
                <a:solidFill>
                  <a:srgbClr val="0066FF"/>
                </a:solidFill>
              </a:rPr>
              <a:t>т.к. включение в диеты </a:t>
            </a:r>
            <a:r>
              <a:rPr lang="ru-RU" sz="2000" dirty="0" err="1" smtClean="0">
                <a:solidFill>
                  <a:srgbClr val="0066FF"/>
                </a:solidFill>
              </a:rPr>
              <a:t>пребиотиков</a:t>
            </a:r>
            <a:r>
              <a:rPr lang="ru-RU" sz="2000" dirty="0" smtClean="0">
                <a:solidFill>
                  <a:srgbClr val="0066FF"/>
                </a:solidFill>
              </a:rPr>
              <a:t> не давало само по себе более выраженного снижения массы тела</a:t>
            </a:r>
          </a:p>
          <a:p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38288554"/>
              </p:ext>
            </p:extLst>
          </p:nvPr>
        </p:nvGraphicFramePr>
        <p:xfrm>
          <a:off x="4648200" y="1600200"/>
          <a:ext cx="4360112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208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9" t="32169" r="34500" b="36084"/>
          <a:stretch/>
        </p:blipFill>
        <p:spPr bwMode="auto">
          <a:xfrm>
            <a:off x="5692963" y="3230312"/>
            <a:ext cx="617221" cy="7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6" t="32169" b="48184"/>
          <a:stretch/>
        </p:blipFill>
        <p:spPr bwMode="auto">
          <a:xfrm>
            <a:off x="6377824" y="3005620"/>
            <a:ext cx="638080" cy="44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69" r="67843" b="36084"/>
          <a:stretch/>
        </p:blipFill>
        <p:spPr bwMode="auto">
          <a:xfrm>
            <a:off x="7092280" y="4089238"/>
            <a:ext cx="662440" cy="72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22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Место </a:t>
            </a:r>
            <a:r>
              <a:rPr lang="ru-RU" sz="3200" dirty="0" err="1" smtClean="0"/>
              <a:t>псиллиума</a:t>
            </a:r>
            <a:r>
              <a:rPr lang="ru-RU" sz="3200" dirty="0" smtClean="0"/>
              <a:t> в медикаментозной терапии метаболического </a:t>
            </a:r>
            <a:r>
              <a:rPr lang="ru-RU" sz="3200" dirty="0"/>
              <a:t>синдрома</a:t>
            </a:r>
            <a:r>
              <a:rPr lang="ru-RU" sz="3200" dirty="0" smtClean="0"/>
              <a:t>*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71917" y="651759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 по И.Е. Чазовой, ЭФ. Кардиология и ангиология. 4/2011 стр. 49 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229600" cy="358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0112" y="5655730"/>
            <a:ext cx="3274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ИР – </a:t>
            </a:r>
            <a:r>
              <a:rPr lang="ru-RU" dirty="0" err="1" smtClean="0"/>
              <a:t>инсулинорезистентность</a:t>
            </a:r>
            <a:endParaRPr lang="ru-RU" dirty="0" smtClean="0"/>
          </a:p>
          <a:p>
            <a:r>
              <a:rPr lang="ru-RU" dirty="0" smtClean="0"/>
              <a:t>АГ – артериальная гипертензия</a:t>
            </a:r>
            <a:endParaRPr lang="ru-RU" dirty="0"/>
          </a:p>
        </p:txBody>
      </p:sp>
      <p:pic>
        <p:nvPicPr>
          <p:cNvPr id="13314" name="Picture 2" descr="http://003.su/img_thumb.php?w=485&amp;id=386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27" y="1626601"/>
            <a:ext cx="1530023" cy="153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474012" y="3077206"/>
            <a:ext cx="0" cy="86147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550214" y="144193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Метформин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0214" y="4901671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Ингибиторы АПФ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Антагонисты АТ </a:t>
            </a:r>
            <a:r>
              <a:rPr lang="en-US" b="1" dirty="0" smtClean="0">
                <a:solidFill>
                  <a:srgbClr val="FF0000"/>
                </a:solidFill>
              </a:rPr>
              <a:t>II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6" y="3938679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Статины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err="1" smtClean="0">
                <a:solidFill>
                  <a:srgbClr val="FF0000"/>
                </a:solidFill>
              </a:rPr>
              <a:t>Фибраты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08" y="5194065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Орлистат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err="1" smtClean="0">
                <a:solidFill>
                  <a:srgbClr val="FF0000"/>
                </a:solidFill>
              </a:rPr>
              <a:t>Баритрическая</a:t>
            </a:r>
            <a:r>
              <a:rPr lang="ru-RU" b="1" dirty="0" smtClean="0">
                <a:solidFill>
                  <a:srgbClr val="FF0000"/>
                </a:solidFill>
              </a:rPr>
              <a:t> хирургия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709050" y="2204864"/>
            <a:ext cx="1926846" cy="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709050" y="2942839"/>
            <a:ext cx="1926846" cy="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47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08912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Как принимать </a:t>
            </a:r>
            <a:r>
              <a:rPr lang="ru-RU" sz="3200" dirty="0" err="1" smtClean="0"/>
              <a:t>Мукофальк</a:t>
            </a:r>
            <a:r>
              <a:rPr lang="ru-RU" sz="3200" dirty="0" smtClean="0"/>
              <a:t> при ожирении, </a:t>
            </a:r>
            <a:r>
              <a:rPr lang="ru-RU" sz="3200" dirty="0" err="1" smtClean="0"/>
              <a:t>гиперхолестеринемии</a:t>
            </a:r>
            <a:r>
              <a:rPr lang="ru-RU" sz="3200" dirty="0" smtClean="0"/>
              <a:t> и метаболическом синдроме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601357" cy="457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63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Соблюдение диеты – основная проблема на длительном сроке</a:t>
            </a:r>
            <a:endParaRPr lang="ru-RU" sz="36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Быстрое снижение веса опасно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buFont typeface="Wingdings" charset="2"/>
              <a:buChar char="ü"/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Очень низкокалорийная диета (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&lt;500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ккал/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сут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) ведет к редукции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стеатоза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но активирует воспаление 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фиброгенез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в печени</a:t>
            </a:r>
          </a:p>
          <a:p>
            <a:pPr eaLnBrk="1" hangingPunct="1">
              <a:lnSpc>
                <a:spcPct val="150000"/>
              </a:lnSpc>
              <a:buFont typeface="Wingdings" charset="2"/>
              <a:buChar char="ü"/>
              <a:defRPr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Wingdings" charset="2"/>
              <a:buChar char="ü"/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Безопасный режим снижения веса – ≤ 1,6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кг/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нед</a:t>
            </a:r>
            <a:endParaRPr lang="en-US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800486"/>
            <a:ext cx="4323748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Ограничение калорийности пищи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низкая приверженность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постоянное чувство голода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риск поражения органов пищеварения</a:t>
            </a:r>
          </a:p>
        </p:txBody>
      </p:sp>
      <p:pic>
        <p:nvPicPr>
          <p:cNvPr id="303106" name="Picture 2" descr="Картинки по запросу низкокалорийная диета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4323748" cy="27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07704" y="6485714"/>
            <a:ext cx="4572000" cy="35278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>
              <a:lnSpc>
                <a:spcPct val="115000"/>
              </a:lnSpc>
              <a:spcBef>
                <a:spcPct val="20000"/>
              </a:spcBef>
              <a:buClr>
                <a:schemeClr val="hlink"/>
              </a:buClr>
              <a:buFont typeface="Wingdings" charset="2"/>
              <a:buNone/>
            </a:pPr>
            <a:r>
              <a:rPr lang="en-US" sz="1600" i="1" dirty="0" err="1" smtClean="0"/>
              <a:t>Rozental</a:t>
            </a:r>
            <a:r>
              <a:rPr lang="en-US" sz="1600" i="1" dirty="0" smtClean="0"/>
              <a:t> 1967</a:t>
            </a:r>
            <a:r>
              <a:rPr lang="ru-RU" sz="1600" i="1" dirty="0" smtClean="0"/>
              <a:t>; </a:t>
            </a:r>
            <a:r>
              <a:rPr lang="en-US" sz="1600" i="1" dirty="0" err="1" smtClean="0"/>
              <a:t>Drenick</a:t>
            </a:r>
            <a:r>
              <a:rPr lang="en-US" sz="1600" i="1" dirty="0" smtClean="0"/>
              <a:t> 1970</a:t>
            </a:r>
            <a:r>
              <a:rPr lang="ru-RU" sz="1600" i="1" dirty="0" smtClean="0"/>
              <a:t>; </a:t>
            </a:r>
            <a:r>
              <a:rPr lang="en-US" sz="1600" i="1" dirty="0" err="1" smtClean="0"/>
              <a:t>Zelber-Saqis</a:t>
            </a:r>
            <a:r>
              <a:rPr lang="en-US" sz="1600" i="1" dirty="0" smtClean="0"/>
              <a:t> 2011</a:t>
            </a:r>
            <a:endParaRPr lang="ru-RU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427934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Основной вклад в снижение массы тела вносит снижение калорийности пищи*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4565183" cy="499715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811 пациентов с </a:t>
            </a:r>
            <a:r>
              <a:rPr lang="ru-RU" dirty="0" smtClean="0"/>
              <a:t>ожирением, каждый из которых следовал одной из четырех диет</a:t>
            </a:r>
          </a:p>
          <a:p>
            <a:r>
              <a:rPr lang="ru-RU" dirty="0" smtClean="0"/>
              <a:t>Процент энергии, получаемый соответственно от жиров, белков и углеводов </a:t>
            </a:r>
            <a:r>
              <a:rPr lang="ru-RU" dirty="0"/>
              <a:t>для четырех </a:t>
            </a:r>
            <a:r>
              <a:rPr lang="ru-RU" dirty="0" smtClean="0"/>
              <a:t>диет: </a:t>
            </a:r>
          </a:p>
          <a:p>
            <a:pPr lvl="1"/>
            <a:r>
              <a:rPr lang="ru-RU" dirty="0" smtClean="0"/>
              <a:t>20</a:t>
            </a:r>
            <a:r>
              <a:rPr lang="ru-RU" dirty="0"/>
              <a:t>, 15 и </a:t>
            </a:r>
            <a:r>
              <a:rPr lang="ru-RU" dirty="0" smtClean="0"/>
              <a:t>65%</a:t>
            </a:r>
          </a:p>
          <a:p>
            <a:pPr lvl="1"/>
            <a:r>
              <a:rPr lang="ru-RU" dirty="0" smtClean="0"/>
              <a:t>20</a:t>
            </a:r>
            <a:r>
              <a:rPr lang="ru-RU" dirty="0"/>
              <a:t>, 25 </a:t>
            </a:r>
            <a:r>
              <a:rPr lang="ru-RU" dirty="0" smtClean="0"/>
              <a:t>и 55%</a:t>
            </a:r>
          </a:p>
          <a:p>
            <a:pPr lvl="1"/>
            <a:r>
              <a:rPr lang="ru-RU" dirty="0" smtClean="0"/>
              <a:t>40</a:t>
            </a:r>
            <a:r>
              <a:rPr lang="ru-RU" dirty="0"/>
              <a:t>, 15 и 45</a:t>
            </a:r>
            <a:r>
              <a:rPr lang="ru-RU" dirty="0" smtClean="0"/>
              <a:t>%</a:t>
            </a:r>
          </a:p>
          <a:p>
            <a:pPr lvl="1"/>
            <a:r>
              <a:rPr lang="ru-RU" dirty="0" smtClean="0"/>
              <a:t>40</a:t>
            </a:r>
            <a:r>
              <a:rPr lang="ru-RU" dirty="0"/>
              <a:t>, 25 и 35</a:t>
            </a:r>
            <a:r>
              <a:rPr lang="ru-RU" dirty="0" smtClean="0"/>
              <a:t>% </a:t>
            </a:r>
          </a:p>
          <a:p>
            <a:r>
              <a:rPr lang="ru-RU" dirty="0" smtClean="0"/>
              <a:t>Участники </a:t>
            </a:r>
            <a:r>
              <a:rPr lang="ru-RU" dirty="0"/>
              <a:t>исследования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потребляли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меньше на 750 ккал в день</a:t>
            </a:r>
            <a:r>
              <a:rPr lang="ru-RU" dirty="0"/>
              <a:t> от индивидуального </a:t>
            </a:r>
            <a:r>
              <a:rPr lang="ru-RU" dirty="0" smtClean="0"/>
              <a:t>уровня затрат энергии </a:t>
            </a:r>
          </a:p>
          <a:p>
            <a:r>
              <a:rPr lang="ru-RU" dirty="0" smtClean="0"/>
              <a:t>Длительность </a:t>
            </a:r>
            <a:r>
              <a:rPr lang="ru-RU" dirty="0"/>
              <a:t>исследования </a:t>
            </a:r>
            <a:r>
              <a:rPr lang="ru-RU" dirty="0" smtClean="0"/>
              <a:t>-2 года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828" y="1700808"/>
            <a:ext cx="4071937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273225"/>
            <a:ext cx="666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 </a:t>
            </a:r>
            <a:r>
              <a:rPr lang="en-US" sz="1400" dirty="0"/>
              <a:t>Sacks FM et al. </a:t>
            </a:r>
            <a:r>
              <a:rPr lang="ru-RU" sz="1400" dirty="0" smtClean="0"/>
              <a:t>С</a:t>
            </a:r>
            <a:r>
              <a:rPr lang="en-US" sz="1400" dirty="0" err="1" smtClean="0"/>
              <a:t>omparison</a:t>
            </a:r>
            <a:r>
              <a:rPr lang="en-US" sz="1400" dirty="0" smtClean="0"/>
              <a:t> </a:t>
            </a:r>
            <a:r>
              <a:rPr lang="en-US" sz="1400" dirty="0"/>
              <a:t>of weight-loss diets with </a:t>
            </a:r>
            <a:r>
              <a:rPr lang="en-US" sz="1400" dirty="0" smtClean="0"/>
              <a:t>different</a:t>
            </a:r>
            <a:r>
              <a:rPr lang="ru-RU" sz="1400" dirty="0" smtClean="0"/>
              <a:t> </a:t>
            </a:r>
            <a:r>
              <a:rPr lang="en-US" sz="1400" dirty="0" smtClean="0"/>
              <a:t>compositions </a:t>
            </a:r>
            <a:r>
              <a:rPr lang="en-US" sz="1400" dirty="0"/>
              <a:t>of fat, protein, and carbohydrates. N </a:t>
            </a:r>
            <a:r>
              <a:rPr lang="en-US" sz="1400" dirty="0" err="1"/>
              <a:t>Engl</a:t>
            </a:r>
            <a:r>
              <a:rPr lang="en-US" sz="1400" dirty="0"/>
              <a:t> J Med. 2009 </a:t>
            </a:r>
            <a:r>
              <a:rPr lang="en-US" sz="1400" dirty="0" smtClean="0"/>
              <a:t>Feb</a:t>
            </a:r>
            <a:r>
              <a:rPr lang="ru-RU" sz="1400" dirty="0" smtClean="0"/>
              <a:t> 26</a:t>
            </a:r>
            <a:r>
              <a:rPr lang="ru-RU" sz="1400" dirty="0"/>
              <a:t>; 360 (9): 859-73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2970" y="4287985"/>
            <a:ext cx="40575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Эффект снижения массы тела зависит только от общего снижения калорийности диеты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Состав диеты не влияет на степень снижения веса тела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348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Современные тенденции в выборе диеты*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424936" cy="3816424"/>
          </a:xfrm>
        </p:spPr>
        <p:txBody>
          <a:bodyPr/>
          <a:lstStyle/>
          <a:p>
            <a:pPr algn="just"/>
            <a:r>
              <a:rPr lang="ru-RU" sz="2700" dirty="0" smtClean="0"/>
              <a:t>Смещение фокуса от роли соотношения нутриентов пищи и функциональных ингредиентов в сторону целой диеты и пищевого поведения</a:t>
            </a:r>
            <a:endParaRPr lang="en-US" sz="2700" dirty="0" smtClean="0"/>
          </a:p>
          <a:p>
            <a:pPr algn="just"/>
            <a:endParaRPr lang="ru-RU" sz="2700" dirty="0" smtClean="0"/>
          </a:p>
          <a:p>
            <a:pPr algn="just"/>
            <a:r>
              <a:rPr lang="ru-RU" sz="2700" dirty="0" smtClean="0">
                <a:solidFill>
                  <a:schemeClr val="accent6">
                    <a:lumMod val="75000"/>
                  </a:schemeClr>
                </a:solidFill>
              </a:rPr>
              <a:t>Фокус на удовлетворяющих пациента порциях пищи с меньшим содержанием калорий, но при этом богатой нутриентами</a:t>
            </a:r>
            <a:endParaRPr lang="ru-RU" sz="27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381328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*</a:t>
            </a:r>
            <a:r>
              <a:rPr lang="en-US" sz="1600" dirty="0" smtClean="0"/>
              <a:t>Barbara </a:t>
            </a:r>
            <a:r>
              <a:rPr lang="en-US" sz="1600" dirty="0"/>
              <a:t>J. </a:t>
            </a:r>
            <a:r>
              <a:rPr lang="en-US" sz="1600" dirty="0" smtClean="0"/>
              <a:t>Rolls</a:t>
            </a:r>
            <a:r>
              <a:rPr lang="ru-RU" sz="1600" dirty="0" smtClean="0"/>
              <a:t>. </a:t>
            </a:r>
            <a:r>
              <a:rPr lang="en-US" sz="1600" dirty="0" err="1" smtClean="0"/>
              <a:t>Proc</a:t>
            </a:r>
            <a:r>
              <a:rPr lang="en-US" sz="1600" dirty="0" smtClean="0"/>
              <a:t> </a:t>
            </a:r>
            <a:r>
              <a:rPr lang="en-US" sz="1600" dirty="0" err="1"/>
              <a:t>Nutr</a:t>
            </a:r>
            <a:r>
              <a:rPr lang="en-US" sz="1600" dirty="0"/>
              <a:t> Soc. 2010 February ; 69(1): </a:t>
            </a:r>
            <a:r>
              <a:rPr lang="en-US" sz="1600" dirty="0" smtClean="0"/>
              <a:t>70–</a:t>
            </a:r>
            <a:r>
              <a:rPr lang="ru-RU" sz="1600" dirty="0" smtClean="0"/>
              <a:t>7</a:t>
            </a:r>
            <a:r>
              <a:rPr lang="en-US" sz="1600" dirty="0" smtClean="0"/>
              <a:t>9</a:t>
            </a:r>
            <a:r>
              <a:rPr lang="en-US" sz="1600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4044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412776"/>
            <a:ext cx="6572296" cy="101122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Фокус на пищу  с достаточным содержанием нутриентов, НО с низкой энергетической емкостью!</a:t>
            </a:r>
            <a:endParaRPr lang="ru-RU" sz="4000" dirty="0"/>
          </a:p>
        </p:txBody>
      </p:sp>
      <p:pic>
        <p:nvPicPr>
          <p:cNvPr id="3" name="Picture 2" descr="http://mamapedia.com.ua/UploadImages/kak-zapolnyat-zheludok-edoi-pravilno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" b="31766"/>
          <a:stretch/>
        </p:blipFill>
        <p:spPr bwMode="auto">
          <a:xfrm>
            <a:off x="1259632" y="3140968"/>
            <a:ext cx="6062410" cy="319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71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832" y="332656"/>
            <a:ext cx="8100392" cy="1011222"/>
          </a:xfrm>
        </p:spPr>
        <p:txBody>
          <a:bodyPr>
            <a:noAutofit/>
          </a:bodyPr>
          <a:lstStyle/>
          <a:p>
            <a:r>
              <a:rPr lang="ru-RU" sz="3200" dirty="0" smtClean="0"/>
              <a:t>Энергетическая плотность </a:t>
            </a:r>
            <a:br>
              <a:rPr lang="ru-RU" sz="3200" dirty="0" smtClean="0"/>
            </a:br>
            <a:r>
              <a:rPr lang="ru-RU" sz="3200" dirty="0" smtClean="0"/>
              <a:t>различных нутриентов</a:t>
            </a:r>
            <a:endParaRPr lang="ru-RU" sz="3200" dirty="0"/>
          </a:p>
        </p:txBody>
      </p:sp>
      <p:pic>
        <p:nvPicPr>
          <p:cNvPr id="1833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243" y="3853178"/>
            <a:ext cx="117633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73176" y="3254792"/>
            <a:ext cx="1203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Жиры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9 ккал/г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60307" y="3254791"/>
            <a:ext cx="1435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Углеводы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4 ккал/г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74230" y="5335125"/>
            <a:ext cx="1353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Алкоголь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7 ккал/г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00384" y="3236714"/>
            <a:ext cx="1098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Белки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4 ккал/г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16216" y="5192189"/>
            <a:ext cx="1856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Вода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0 ккал/г</a:t>
            </a:r>
            <a:endParaRPr lang="ru-RU" b="1" dirty="0">
              <a:solidFill>
                <a:srgbClr val="FF000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298521" y="1950967"/>
            <a:ext cx="1152128" cy="1080120"/>
            <a:chOff x="1259632" y="2276872"/>
            <a:chExt cx="1152128" cy="1080120"/>
          </a:xfrm>
        </p:grpSpPr>
        <p:sp>
          <p:nvSpPr>
            <p:cNvPr id="4" name="Овал 3"/>
            <p:cNvSpPr/>
            <p:nvPr/>
          </p:nvSpPr>
          <p:spPr>
            <a:xfrm>
              <a:off x="1259632" y="2276872"/>
              <a:ext cx="1152128" cy="108012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1547664" y="2492896"/>
              <a:ext cx="144016" cy="1359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3304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075" y="2489666"/>
              <a:ext cx="171450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3305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489666"/>
              <a:ext cx="171450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3306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3947" y="2755719"/>
              <a:ext cx="171450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3307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2766194"/>
              <a:ext cx="171450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3308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999396"/>
              <a:ext cx="171450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3309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757557"/>
              <a:ext cx="171450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3310" name="Picture 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2996952"/>
              <a:ext cx="171450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3311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075" y="2996952"/>
              <a:ext cx="171450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2761327" y="1898372"/>
            <a:ext cx="1176337" cy="1103313"/>
            <a:chOff x="1259632" y="4287838"/>
            <a:chExt cx="1176337" cy="1103313"/>
          </a:xfrm>
        </p:grpSpPr>
        <p:pic>
          <p:nvPicPr>
            <p:cNvPr id="18330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4287838"/>
              <a:ext cx="1176337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0625" y="4657742"/>
              <a:ext cx="171450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8775" y="4657742"/>
              <a:ext cx="171450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4128" y="4926434"/>
              <a:ext cx="171450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278" y="4926434"/>
              <a:ext cx="171450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4361915" y="1875369"/>
            <a:ext cx="1176337" cy="1103313"/>
            <a:chOff x="6830941" y="2356944"/>
            <a:chExt cx="1176337" cy="1103313"/>
          </a:xfrm>
        </p:grpSpPr>
        <p:pic>
          <p:nvPicPr>
            <p:cNvPr id="183300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0941" y="2356944"/>
              <a:ext cx="1176337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3315" name="Picture 1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3996" y="2711425"/>
              <a:ext cx="530225" cy="427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1300133" y="4099749"/>
            <a:ext cx="1176337" cy="1103313"/>
            <a:chOff x="4091835" y="2356944"/>
            <a:chExt cx="1176337" cy="1103313"/>
          </a:xfrm>
        </p:grpSpPr>
        <p:pic>
          <p:nvPicPr>
            <p:cNvPr id="18329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1835" y="2356944"/>
              <a:ext cx="1176337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Овал 36"/>
            <p:cNvSpPr/>
            <p:nvPr/>
          </p:nvSpPr>
          <p:spPr>
            <a:xfrm>
              <a:off x="4369693" y="2564083"/>
              <a:ext cx="144016" cy="1359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4104" y="2560853"/>
              <a:ext cx="171450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741" y="2560853"/>
              <a:ext cx="171450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2826906"/>
              <a:ext cx="171450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5717" y="2837381"/>
              <a:ext cx="171450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741" y="2828744"/>
              <a:ext cx="171450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4104" y="3068139"/>
              <a:ext cx="171450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718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572296" cy="101122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Как снизить энергетическую емкость пищи?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/>
          <a:lstStyle/>
          <a:p>
            <a:pPr algn="just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Увеличение количества пищи с высоким содержанием воды оказывает набольшее влияние </a:t>
            </a:r>
          </a:p>
          <a:p>
            <a:pPr lvl="1" algn="just"/>
            <a:r>
              <a:rPr lang="ru-RU" sz="2400" dirty="0" smtClean="0"/>
              <a:t>важно: </a:t>
            </a:r>
            <a:r>
              <a:rPr lang="ru-RU" sz="2400" dirty="0" smtClean="0">
                <a:solidFill>
                  <a:srgbClr val="FF0000"/>
                </a:solidFill>
              </a:rPr>
              <a:t>прием воды отдельно от пищи не оказывает эффекта!</a:t>
            </a:r>
          </a:p>
          <a:p>
            <a:pPr algn="just"/>
            <a:r>
              <a:rPr lang="ru-RU" sz="2800" dirty="0" smtClean="0"/>
              <a:t>Вторым по значимости является уменьшение количества потребляемого жира </a:t>
            </a:r>
          </a:p>
          <a:p>
            <a:pPr algn="just"/>
            <a:r>
              <a:rPr lang="ru-RU" sz="2800" dirty="0" smtClean="0"/>
              <a:t>Уменьшение количества простых сахаров оказывает среднее воздействие</a:t>
            </a:r>
          </a:p>
          <a:p>
            <a:pPr algn="just"/>
            <a:endParaRPr lang="ru-RU" sz="2800" dirty="0" smtClean="0"/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718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1457</Words>
  <Application>Microsoft Office PowerPoint</Application>
  <PresentationFormat>Экран (4:3)</PresentationFormat>
  <Paragraphs>208</Paragraphs>
  <Slides>32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Worksheet</vt:lpstr>
      <vt:lpstr>Как повысить переносимость диеты при метаболическом синдроме…</vt:lpstr>
      <vt:lpstr>Упрощенная схема развития метаболического синдрома</vt:lpstr>
      <vt:lpstr>Снижение массы тела</vt:lpstr>
      <vt:lpstr>Соблюдение диеты – основная проблема на длительном сроке</vt:lpstr>
      <vt:lpstr>Основной вклад в снижение массы тела вносит снижение калорийности пищи*</vt:lpstr>
      <vt:lpstr>Современные тенденции в выборе диеты*</vt:lpstr>
      <vt:lpstr>Фокус на пищу  с достаточным содержанием нутриентов, НО с низкой энергетической емкостью!</vt:lpstr>
      <vt:lpstr>Энергетическая плотность  различных нутриентов</vt:lpstr>
      <vt:lpstr>Как снизить энергетическую емкость пищи?</vt:lpstr>
      <vt:lpstr>Увеличение доли продуктов, богатых водой, приводит к более выраженному снижению массы тела*</vt:lpstr>
      <vt:lpstr>В чем сложность употребления продуктов, богатых жидкостью</vt:lpstr>
      <vt:lpstr>… все диеты рекомендуют прием большого количества пищевых волокон (20–30 г в сутки)</vt:lpstr>
      <vt:lpstr>Рекомендовано употребление 30 г и более в сутки пищевых волокон*</vt:lpstr>
      <vt:lpstr>Проблема увеличения пищевых волокон в рационе </vt:lpstr>
      <vt:lpstr>Энергетическая плотность  различных нутриентов</vt:lpstr>
      <vt:lpstr>Мукофальк – оптимальное пищевое волокно-пищевой модификатор в программах снижения веса </vt:lpstr>
      <vt:lpstr>Мукофальк: уникальное сочетание фракций пищевых волокон</vt:lpstr>
      <vt:lpstr>Сколько продуктов надо съесть, чтобы получить 10г пищевых волокон?</vt:lpstr>
      <vt:lpstr>Калорийность разных продуктов, богатых пищевыми волокнами</vt:lpstr>
      <vt:lpstr>Мукофальк – двойной вклад в соблюдение диеты</vt:lpstr>
      <vt:lpstr>Минимально рекомендованное суточное потребление пищевых волокон 25 г в сутки</vt:lpstr>
      <vt:lpstr>Влияние препарата Псиллиум (Мукофальк) на снижение массы тела у больных с ожирением*</vt:lpstr>
      <vt:lpstr>Мукофальк в 2 раза повышает эффективность снижения массы тела диеты и физических нагрузок у пациентов с НАСГ*</vt:lpstr>
      <vt:lpstr>Выводы мета-анализа*</vt:lpstr>
      <vt:lpstr>Псиллиум (Мукофальк) обеспечивает снижение холестерина</vt:lpstr>
      <vt:lpstr>Клиническая эффективность  Мукофалька  при гиперхолестеринемии* </vt:lpstr>
      <vt:lpstr>Дозозависимый эффект псиллиума на снижение уровня ХС ЛПНП*</vt:lpstr>
      <vt:lpstr>Алгоритм подбора терапии для снижения холестерина* </vt:lpstr>
      <vt:lpstr>Механизмы действия псиллиума при метаболическом синдроме</vt:lpstr>
      <vt:lpstr>Основной вклад в эффективность Мукофалька для снижения массы тела вносит «наполнение желудка»</vt:lpstr>
      <vt:lpstr>Место псиллиума в медикаментозной терапии метаболического синдрома*</vt:lpstr>
      <vt:lpstr>Как принимать Мукофальк при ожирении, гиперхолестеринемии и метаболическом синдроме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Российские критерии МС</dc:title>
  <dc:creator>Segey Leontyev</dc:creator>
  <cp:lastModifiedBy>Segey Leontyev</cp:lastModifiedBy>
  <cp:revision>8</cp:revision>
  <dcterms:created xsi:type="dcterms:W3CDTF">2017-01-11T11:26:51Z</dcterms:created>
  <dcterms:modified xsi:type="dcterms:W3CDTF">2017-01-12T14:08:01Z</dcterms:modified>
</cp:coreProperties>
</file>