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82" r:id="rId5"/>
    <p:sldId id="283" r:id="rId6"/>
    <p:sldId id="284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2" r:id="rId15"/>
    <p:sldId id="271" r:id="rId16"/>
    <p:sldId id="273" r:id="rId17"/>
    <p:sldId id="274" r:id="rId18"/>
    <p:sldId id="275" r:id="rId19"/>
    <p:sldId id="278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6629E-DE4E-42E1-8781-FD1CECFA7A3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B14DC-0BB6-4A56-B081-29C19A716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88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8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59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CC37D2E-0EFA-43AE-BF62-E59C0FB4D8CF}" type="slidenum">
              <a:rPr lang="ru-RU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6C509-9C93-4C69-9036-89B280ADC89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6C509-9C93-4C69-9036-89B280ADC89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18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30B239-5952-4C24-8010-BA39F0F611E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CA79A-DC88-4B12-B75B-B7C6B0C8C960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C0D7-1CFB-43F5-A2AC-EDDB8CB06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081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CA79A-DC88-4B12-B75B-B7C6B0C8C960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C0D7-1CFB-43F5-A2AC-EDDB8CB06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64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CA79A-DC88-4B12-B75B-B7C6B0C8C960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C0D7-1CFB-43F5-A2AC-EDDB8CB06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1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smtClean="0"/>
          </a:p>
        </p:txBody>
      </p:sp>
    </p:spTree>
    <p:extLst>
      <p:ext uri="{BB962C8B-B14F-4D97-AF65-F5344CB8AC3E}">
        <p14:creationId xmlns:p14="http://schemas.microsoft.com/office/powerpoint/2010/main" val="315910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CA79A-DC88-4B12-B75B-B7C6B0C8C960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C0D7-1CFB-43F5-A2AC-EDDB8CB06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198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CA79A-DC88-4B12-B75B-B7C6B0C8C960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C0D7-1CFB-43F5-A2AC-EDDB8CB06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289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CA79A-DC88-4B12-B75B-B7C6B0C8C960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C0D7-1CFB-43F5-A2AC-EDDB8CB06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381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CA79A-DC88-4B12-B75B-B7C6B0C8C960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C0D7-1CFB-43F5-A2AC-EDDB8CB06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94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CA79A-DC88-4B12-B75B-B7C6B0C8C960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C0D7-1CFB-43F5-A2AC-EDDB8CB06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722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CA79A-DC88-4B12-B75B-B7C6B0C8C960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C0D7-1CFB-43F5-A2AC-EDDB8CB06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07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CA79A-DC88-4B12-B75B-B7C6B0C8C960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C0D7-1CFB-43F5-A2AC-EDDB8CB06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195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CA79A-DC88-4B12-B75B-B7C6B0C8C960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C0D7-1CFB-43F5-A2AC-EDDB8CB06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301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CA79A-DC88-4B12-B75B-B7C6B0C8C960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2C0D7-1CFB-43F5-A2AC-EDDB8CB06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528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404664"/>
            <a:ext cx="4283968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Органический и функциональный запоры</a:t>
            </a:r>
            <a:endParaRPr lang="ru-RU" sz="4000" dirty="0"/>
          </a:p>
        </p:txBody>
      </p:sp>
      <p:pic>
        <p:nvPicPr>
          <p:cNvPr id="30515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71"/>
          <a:stretch/>
        </p:blipFill>
        <p:spPr bwMode="auto">
          <a:xfrm>
            <a:off x="0" y="21523"/>
            <a:ext cx="4999339" cy="669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92080" y="2204864"/>
            <a:ext cx="3600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Слабительные препараты, в том числе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псиллиум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эффективны при функциональных запорах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Органические запоры, как правило, требуют устранения основного заболевания, в основном хирургическим путем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9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Заголовок 1"/>
          <p:cNvSpPr>
            <a:spLocks noGrp="1"/>
          </p:cNvSpPr>
          <p:nvPr>
            <p:ph type="title"/>
          </p:nvPr>
        </p:nvSpPr>
        <p:spPr>
          <a:xfrm>
            <a:off x="2051050" y="260350"/>
            <a:ext cx="6715125" cy="1011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smtClean="0"/>
              <a:t>Сравнение эффективности псиллиума и лактулозы в лечении функциональных запоров*</a:t>
            </a:r>
          </a:p>
        </p:txBody>
      </p:sp>
      <p:sp>
        <p:nvSpPr>
          <p:cNvPr id="128003" name="Содержимое 2"/>
          <p:cNvSpPr>
            <a:spLocks noGrp="1"/>
          </p:cNvSpPr>
          <p:nvPr>
            <p:ph idx="1"/>
          </p:nvPr>
        </p:nvSpPr>
        <p:spPr>
          <a:xfrm>
            <a:off x="142875" y="1340768"/>
            <a:ext cx="8786813" cy="3286125"/>
          </a:xfrm>
        </p:spPr>
        <p:txBody>
          <a:bodyPr>
            <a:noAutofit/>
          </a:bodyPr>
          <a:lstStyle/>
          <a:p>
            <a:pPr algn="just" eaLnBrk="1" hangingPunct="1"/>
            <a:r>
              <a:rPr lang="ru-RU" altLang="ru-RU" sz="1800" dirty="0" err="1" smtClean="0"/>
              <a:t>Мультицентровое</a:t>
            </a:r>
            <a:r>
              <a:rPr lang="ru-RU" altLang="ru-RU" sz="1800" dirty="0" smtClean="0"/>
              <a:t> исследовании, проведенном в Великобритании у амбулаторных пациентов </a:t>
            </a:r>
          </a:p>
          <a:p>
            <a:pPr algn="just" eaLnBrk="1" hangingPunct="1"/>
            <a:r>
              <a:rPr lang="ru-RU" altLang="ru-RU" sz="1800" dirty="0" smtClean="0"/>
              <a:t>Исследовалась эффективность </a:t>
            </a:r>
            <a:r>
              <a:rPr lang="ru-RU" altLang="ru-RU" sz="1800" dirty="0" err="1" smtClean="0"/>
              <a:t>псиллиума</a:t>
            </a:r>
            <a:r>
              <a:rPr lang="ru-RU" altLang="ru-RU" sz="1800" dirty="0" smtClean="0"/>
              <a:t> и </a:t>
            </a:r>
            <a:r>
              <a:rPr lang="ru-RU" altLang="ru-RU" sz="1800" dirty="0" err="1" smtClean="0"/>
              <a:t>лактулозы</a:t>
            </a:r>
            <a:r>
              <a:rPr lang="ru-RU" altLang="ru-RU" sz="1800" dirty="0" smtClean="0"/>
              <a:t> в лечении функциональных запоров</a:t>
            </a:r>
          </a:p>
          <a:p>
            <a:pPr algn="just" eaLnBrk="1" hangingPunct="1"/>
            <a:r>
              <a:rPr lang="ru-RU" altLang="ru-RU" sz="1800" dirty="0" smtClean="0"/>
              <a:t>Приняли участие 65 врачей общей практики, которые оценили эффективность терапии суммарно у 394 пациентов, 224 (57%) из которых получали  терапию </a:t>
            </a:r>
            <a:r>
              <a:rPr lang="ru-RU" altLang="ru-RU" sz="1800" dirty="0" err="1" smtClean="0"/>
              <a:t>псиллиумом</a:t>
            </a:r>
            <a:r>
              <a:rPr lang="ru-RU" altLang="ru-RU" sz="1800" dirty="0" smtClean="0"/>
              <a:t> и 170 (43%) </a:t>
            </a:r>
            <a:r>
              <a:rPr lang="ru-RU" altLang="ru-RU" sz="1800" dirty="0" err="1" smtClean="0"/>
              <a:t>лактулозой</a:t>
            </a:r>
            <a:r>
              <a:rPr lang="ru-RU" altLang="ru-RU" sz="1800" dirty="0" smtClean="0"/>
              <a:t> в течение 4 недель Пациенты посещали своего семейного врача перед началом исследования, через две и четыре недели терапии</a:t>
            </a:r>
          </a:p>
          <a:p>
            <a:pPr algn="just" eaLnBrk="1" hangingPunct="1"/>
            <a:r>
              <a:rPr lang="ru-RU" altLang="ru-RU" sz="1800" dirty="0" smtClean="0"/>
              <a:t>Также каждый пациент ежедневно оценивал функцию своего кишечника с помощью специального дневника </a:t>
            </a:r>
          </a:p>
          <a:p>
            <a:pPr algn="just" eaLnBrk="1" hangingPunct="1"/>
            <a:r>
              <a:rPr lang="ru-RU" altLang="ru-RU" sz="1800" dirty="0" err="1" smtClean="0">
                <a:solidFill>
                  <a:srgbClr val="FF0000"/>
                </a:solidFill>
              </a:rPr>
              <a:t>Псиллиум</a:t>
            </a:r>
            <a:r>
              <a:rPr lang="ru-RU" altLang="ru-RU" sz="1800" dirty="0" smtClean="0">
                <a:solidFill>
                  <a:srgbClr val="FF0000"/>
                </a:solidFill>
              </a:rPr>
              <a:t> превосходил </a:t>
            </a:r>
            <a:r>
              <a:rPr lang="ru-RU" altLang="ru-RU" sz="1800" dirty="0" err="1" smtClean="0">
                <a:solidFill>
                  <a:srgbClr val="FF0000"/>
                </a:solidFill>
              </a:rPr>
              <a:t>лактулозу</a:t>
            </a:r>
            <a:r>
              <a:rPr lang="ru-RU" altLang="ru-RU" sz="1800" dirty="0" smtClean="0">
                <a:solidFill>
                  <a:srgbClr val="FF0000"/>
                </a:solidFill>
              </a:rPr>
              <a:t>  в отношении нормализации моторной функции кишечника, по интегральной эффективности,  органолептическим показателям и </a:t>
            </a:r>
            <a:r>
              <a:rPr lang="ru-RU" altLang="ru-RU" sz="1800" dirty="0" err="1" smtClean="0">
                <a:solidFill>
                  <a:srgbClr val="FF0000"/>
                </a:solidFill>
              </a:rPr>
              <a:t>комплайнсу</a:t>
            </a:r>
            <a:endParaRPr lang="ru-RU" altLang="ru-RU" sz="1800" dirty="0" smtClean="0">
              <a:solidFill>
                <a:srgbClr val="FF0000"/>
              </a:solidFill>
            </a:endParaRPr>
          </a:p>
          <a:p>
            <a:pPr algn="just" eaLnBrk="1" hangingPunct="1"/>
            <a:r>
              <a:rPr lang="ru-RU" altLang="ru-RU" sz="1800" dirty="0" smtClean="0">
                <a:solidFill>
                  <a:srgbClr val="FF0000"/>
                </a:solidFill>
              </a:rPr>
              <a:t>Кроме того, </a:t>
            </a:r>
            <a:r>
              <a:rPr lang="ru-RU" altLang="ru-RU" sz="1800" dirty="0" err="1" smtClean="0">
                <a:solidFill>
                  <a:srgbClr val="FF0000"/>
                </a:solidFill>
              </a:rPr>
              <a:t>псиллиум</a:t>
            </a:r>
            <a:r>
              <a:rPr lang="ru-RU" altLang="ru-RU" sz="1800" dirty="0" smtClean="0">
                <a:solidFill>
                  <a:srgbClr val="FF0000"/>
                </a:solidFill>
              </a:rPr>
              <a:t> вызывал меньшее количество побочных эффектов в виде диареи и абдоминальной боли, чем </a:t>
            </a:r>
            <a:r>
              <a:rPr lang="ru-RU" altLang="ru-RU" sz="1800" dirty="0" err="1" smtClean="0">
                <a:solidFill>
                  <a:srgbClr val="FF0000"/>
                </a:solidFill>
              </a:rPr>
              <a:t>лактулоза</a:t>
            </a:r>
            <a:endParaRPr lang="ru-RU" altLang="ru-RU" sz="1800" dirty="0" smtClean="0">
              <a:solidFill>
                <a:srgbClr val="FF0000"/>
              </a:solidFill>
            </a:endParaRPr>
          </a:p>
        </p:txBody>
      </p:sp>
      <p:sp>
        <p:nvSpPr>
          <p:cNvPr id="128004" name="Rectangle 1"/>
          <p:cNvSpPr>
            <a:spLocks noChangeArrowheads="1"/>
          </p:cNvSpPr>
          <p:nvPr/>
        </p:nvSpPr>
        <p:spPr bwMode="auto">
          <a:xfrm>
            <a:off x="142875" y="6143625"/>
            <a:ext cx="6357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ru-RU" altLang="ru-RU" sz="1200">
                <a:solidFill>
                  <a:srgbClr val="000000"/>
                </a:solidFill>
                <a:cs typeface="Times New Roman" pitchFamily="18" charset="0"/>
              </a:rPr>
              <a:t>*</a:t>
            </a:r>
            <a:r>
              <a:rPr lang="en-US" altLang="ru-RU" sz="1200">
                <a:solidFill>
                  <a:srgbClr val="000000"/>
                </a:solidFill>
                <a:cs typeface="Times New Roman" pitchFamily="18" charset="0"/>
              </a:rPr>
              <a:t>Dettmar PW, Sykes J</a:t>
            </a:r>
            <a:r>
              <a:rPr lang="en-US" altLang="ru-RU" sz="1200" b="1">
                <a:solidFill>
                  <a:srgbClr val="000000"/>
                </a:solidFill>
                <a:cs typeface="Times New Roman" pitchFamily="18" charset="0"/>
              </a:rPr>
              <a:t>. </a:t>
            </a:r>
            <a:r>
              <a:rPr lang="en-US" altLang="ru-RU" sz="1200">
                <a:solidFill>
                  <a:srgbClr val="000000"/>
                </a:solidFill>
                <a:cs typeface="Times New Roman" pitchFamily="18" charset="0"/>
              </a:rPr>
              <a:t>A multi-centre, general practice comparison of ispaghula husk with lactulose and other laxatives in the treatment of simple constipation. Curr Med Res Opin. 1998;14(4):227-33.</a:t>
            </a:r>
            <a:endParaRPr lang="en-US" altLang="ru-RU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91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5208" y="188640"/>
            <a:ext cx="7128792" cy="1011222"/>
          </a:xfrm>
        </p:spPr>
        <p:txBody>
          <a:bodyPr/>
          <a:lstStyle/>
          <a:p>
            <a:r>
              <a:rPr lang="ru-RU" sz="3000" dirty="0" err="1" smtClean="0"/>
              <a:t>Псиллиум</a:t>
            </a:r>
            <a:r>
              <a:rPr lang="ru-RU" sz="3000" dirty="0" smtClean="0"/>
              <a:t>: меньше метеоризма и </a:t>
            </a:r>
            <a:r>
              <a:rPr lang="ru-RU" sz="3000" dirty="0" err="1" smtClean="0"/>
              <a:t>флатуленции</a:t>
            </a:r>
            <a:r>
              <a:rPr lang="ru-RU" sz="3000" dirty="0" smtClean="0"/>
              <a:t> – лучшая переносимость* </a:t>
            </a:r>
            <a:endParaRPr lang="ru-RU" sz="3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496" y="6597352"/>
            <a:ext cx="90533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*</a:t>
            </a:r>
            <a:r>
              <a:rPr lang="en-US" sz="1000" dirty="0" smtClean="0"/>
              <a:t>Levitt </a:t>
            </a:r>
            <a:r>
              <a:rPr lang="en-US" sz="1000" dirty="0"/>
              <a:t>MD, </a:t>
            </a:r>
            <a:r>
              <a:rPr lang="en-US" sz="1000" dirty="0" err="1"/>
              <a:t>Furne</a:t>
            </a:r>
            <a:r>
              <a:rPr lang="en-US" sz="1000" dirty="0"/>
              <a:t> J, Olsson S</a:t>
            </a:r>
            <a:r>
              <a:rPr lang="en-US" sz="1000" dirty="0" smtClean="0"/>
              <a:t>.</a:t>
            </a:r>
            <a:r>
              <a:rPr lang="ru-RU" sz="1000" dirty="0" smtClean="0"/>
              <a:t> </a:t>
            </a:r>
            <a:r>
              <a:rPr lang="en-US" sz="1000" dirty="0" smtClean="0"/>
              <a:t>The </a:t>
            </a:r>
            <a:r>
              <a:rPr lang="en-US" sz="1000" dirty="0"/>
              <a:t>relation of passage of gas an abdominal bloating to colonic gas production</a:t>
            </a:r>
            <a:r>
              <a:rPr lang="en-US" sz="1000" dirty="0" smtClean="0"/>
              <a:t>.</a:t>
            </a:r>
            <a:r>
              <a:rPr lang="en-US" sz="1000" dirty="0"/>
              <a:t> Ann Intern Med. 1996 Feb 15;124(4):422-4</a:t>
            </a:r>
            <a:r>
              <a:rPr lang="en-US" sz="1000" dirty="0" smtClean="0"/>
              <a:t>.</a:t>
            </a:r>
            <a:endParaRPr lang="en-US" sz="1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92088" y="5940568"/>
            <a:ext cx="824440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sz="1600" dirty="0"/>
              <a:t>Двойное слепое, </a:t>
            </a:r>
            <a:r>
              <a:rPr lang="ru-RU" sz="1600" dirty="0" err="1"/>
              <a:t>рандомизированное</a:t>
            </a:r>
            <a:r>
              <a:rPr lang="ru-RU" sz="1600" dirty="0"/>
              <a:t>,  перекрестное исследование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ru-RU" sz="1600" dirty="0"/>
              <a:t>25 здоровых добровольцев получали 10 г </a:t>
            </a:r>
            <a:r>
              <a:rPr lang="ru-RU" sz="1600" dirty="0" err="1" smtClean="0"/>
              <a:t>лактулозы</a:t>
            </a:r>
            <a:r>
              <a:rPr lang="ru-RU" sz="1600" dirty="0" smtClean="0"/>
              <a:t> </a:t>
            </a:r>
            <a:r>
              <a:rPr lang="ru-RU" sz="1600" dirty="0"/>
              <a:t>и  </a:t>
            </a:r>
            <a:r>
              <a:rPr lang="ru-RU" sz="1600" dirty="0" err="1"/>
              <a:t>псиллиум</a:t>
            </a:r>
            <a:r>
              <a:rPr lang="ru-RU" sz="1600" dirty="0"/>
              <a:t>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34921" y="1772816"/>
            <a:ext cx="9073583" cy="4121940"/>
            <a:chOff x="34921" y="1772816"/>
            <a:chExt cx="9073583" cy="4121940"/>
          </a:xfrm>
        </p:grpSpPr>
        <p:pic>
          <p:nvPicPr>
            <p:cNvPr id="22323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1" y="1772816"/>
              <a:ext cx="4896544" cy="412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323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425" y="1988840"/>
              <a:ext cx="4537079" cy="3816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 rot="16200000">
              <a:off x="-1453879" y="3478214"/>
              <a:ext cx="338437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100" b="1" dirty="0" smtClean="0"/>
                <a:t>Количество </a:t>
              </a:r>
              <a:r>
                <a:rPr lang="ru-RU" sz="1100" b="1" dirty="0"/>
                <a:t>эпизодов </a:t>
              </a:r>
              <a:r>
                <a:rPr lang="ru-RU" sz="1100" b="1" dirty="0" err="1" smtClean="0"/>
                <a:t>флатуленции</a:t>
              </a:r>
              <a:r>
                <a:rPr lang="ru-RU" sz="1100" b="1" dirty="0" smtClean="0"/>
                <a:t>/день</a:t>
              </a:r>
              <a:endParaRPr lang="ru-RU" sz="1100" b="1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 rot="16200000">
              <a:off x="3082624" y="3550225"/>
              <a:ext cx="338437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100" b="1" dirty="0" smtClean="0"/>
                <a:t>Выраженность метеоризма, баллы</a:t>
              </a:r>
              <a:endParaRPr lang="ru-RU" sz="1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7247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Способ применения </a:t>
            </a:r>
            <a:r>
              <a:rPr lang="ru-RU" sz="2800" dirty="0" err="1"/>
              <a:t>Мукофалька</a:t>
            </a:r>
            <a:r>
              <a:rPr lang="ru-RU" sz="2800" dirty="0"/>
              <a:t> при запоре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1233888"/>
            <a:ext cx="3300326" cy="286232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</a:rPr>
              <a:t>Помимо восполнения дефицита пищевых волокон</a:t>
            </a:r>
          </a:p>
          <a:p>
            <a:pPr algn="ctr"/>
            <a:r>
              <a:rPr lang="ru-RU" sz="2000" b="1" dirty="0" err="1" smtClean="0">
                <a:ln w="11430"/>
                <a:solidFill>
                  <a:schemeClr val="accent6">
                    <a:lumMod val="75000"/>
                  </a:schemeClr>
                </a:solidFill>
              </a:rPr>
              <a:t>Мукофальк</a:t>
            </a:r>
            <a:r>
              <a:rPr lang="ru-RU" sz="2000" b="1" dirty="0" smtClean="0">
                <a:ln w="11430"/>
                <a:solidFill>
                  <a:schemeClr val="accent6">
                    <a:lumMod val="75000"/>
                  </a:schemeClr>
                </a:solidFill>
              </a:rPr>
              <a:t> обеспечивает поступление 0,5-1 литра воды,</a:t>
            </a:r>
            <a:br>
              <a:rPr lang="ru-RU" sz="2000" b="1" dirty="0" smtClean="0">
                <a:ln w="11430"/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dirty="0" smtClean="0">
                <a:ln w="11430"/>
                <a:solidFill>
                  <a:schemeClr val="accent6">
                    <a:lumMod val="75000"/>
                  </a:schemeClr>
                </a:solidFill>
              </a:rPr>
              <a:t>которая остается в кишечнике и не попадает в ОЦК</a:t>
            </a:r>
            <a:endParaRPr lang="ru-RU" sz="2000" b="1" cap="none" spc="0" dirty="0">
              <a:ln w="11430"/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4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16728"/>
            <a:ext cx="5040560" cy="564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5220072" y="4797152"/>
            <a:ext cx="392392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66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FF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FF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FF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FF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FF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FF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FF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66FF"/>
                </a:solidFill>
                <a:latin typeface="Calibri" pitchFamily="34" charset="0"/>
              </a:defRPr>
            </a:lvl9pPr>
          </a:lstStyle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У большинства пациентов достаточно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2-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3 пакетов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Мукофалька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в сутки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99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Пищевые волокна при СРК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342" y="1772816"/>
            <a:ext cx="8700138" cy="4197361"/>
          </a:xfrm>
        </p:spPr>
        <p:txBody>
          <a:bodyPr/>
          <a:lstStyle/>
          <a:p>
            <a:pPr algn="just"/>
            <a:r>
              <a:rPr lang="ru-RU" sz="2000" dirty="0" smtClean="0"/>
              <a:t>Рекомендации в отношении пищевых волокон при СРК неоднозначны. Хотя прием пищевых волокон при СРК рекомендуется, не все национальные рекомендации с эти согласны. Например, в Великобритании  рекомендуется уменьшить потребление пищевых волокон (в первую очередь нерастворимых) до 12 г в день, поскольку потенциально они могут обострить симптоматику</a:t>
            </a:r>
          </a:p>
          <a:p>
            <a:pPr algn="just"/>
            <a:r>
              <a:rPr lang="ru-RU" sz="2000" dirty="0" smtClean="0">
                <a:solidFill>
                  <a:srgbClr val="FF0000"/>
                </a:solidFill>
              </a:rPr>
              <a:t>ОДНАКО</a:t>
            </a:r>
            <a:r>
              <a:rPr lang="ru-RU" sz="2000" dirty="0" smtClean="0"/>
              <a:t> недавнее плацебо-контролируемое исследование показало, </a:t>
            </a:r>
            <a:r>
              <a:rPr lang="ru-RU" sz="2000" dirty="0" smtClean="0">
                <a:solidFill>
                  <a:srgbClr val="FF0000"/>
                </a:solidFill>
              </a:rPr>
              <a:t>что растворимые пищевые волокна (</a:t>
            </a:r>
            <a:r>
              <a:rPr lang="ru-RU" sz="2000" dirty="0" err="1" smtClean="0">
                <a:solidFill>
                  <a:srgbClr val="FF0000"/>
                </a:solidFill>
              </a:rPr>
              <a:t>псиллиум</a:t>
            </a:r>
            <a:r>
              <a:rPr lang="ru-RU" sz="2000" dirty="0" smtClean="0">
                <a:solidFill>
                  <a:srgbClr val="FF0000"/>
                </a:solidFill>
              </a:rPr>
              <a:t>)</a:t>
            </a:r>
            <a:r>
              <a:rPr lang="ru-RU" sz="2000" dirty="0" smtClean="0"/>
              <a:t>, но не нерастворимые (отруби)  </a:t>
            </a:r>
            <a:r>
              <a:rPr lang="ru-RU" sz="2000" dirty="0" smtClean="0">
                <a:solidFill>
                  <a:srgbClr val="FF0000"/>
                </a:solidFill>
              </a:rPr>
              <a:t>эффективны в отношении симптомов СРК*</a:t>
            </a:r>
            <a:r>
              <a:rPr lang="en-US" sz="2000" dirty="0" smtClean="0"/>
              <a:t> </a:t>
            </a:r>
            <a:endParaRPr lang="en-US" sz="2000" dirty="0"/>
          </a:p>
          <a:p>
            <a:pPr algn="just"/>
            <a:r>
              <a:rPr lang="ru-RU" sz="2000" dirty="0" smtClean="0"/>
              <a:t>Предполагаемый механизм действия </a:t>
            </a:r>
            <a:r>
              <a:rPr lang="ru-RU" sz="2000" dirty="0" err="1" smtClean="0"/>
              <a:t>псиллиума</a:t>
            </a:r>
            <a:r>
              <a:rPr lang="ru-RU" sz="2000" dirty="0" smtClean="0"/>
              <a:t> при СРК с диареей включает связывание воды и желчных кислот, при запоре - увеличение объема стула и смазывающее действие за счет гель-формирующей фракции</a:t>
            </a:r>
          </a:p>
          <a:p>
            <a:pPr algn="just"/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496" y="6290156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*</a:t>
            </a:r>
            <a:r>
              <a:rPr lang="en-US" sz="1400" dirty="0" smtClean="0"/>
              <a:t>Ford </a:t>
            </a:r>
            <a:r>
              <a:rPr lang="en-US" sz="1400" dirty="0"/>
              <a:t>AC, Talley NJ, Spiegel BMR, et al. Effect of </a:t>
            </a:r>
            <a:r>
              <a:rPr lang="en-US" sz="1400" dirty="0" err="1"/>
              <a:t>fibre</a:t>
            </a:r>
            <a:r>
              <a:rPr lang="en-US" sz="1400" dirty="0"/>
              <a:t>, antispasmodics and </a:t>
            </a:r>
            <a:r>
              <a:rPr lang="en-US" sz="1400" dirty="0" smtClean="0"/>
              <a:t>peppermint</a:t>
            </a:r>
            <a:r>
              <a:rPr lang="ru-RU" sz="1400" dirty="0" smtClean="0"/>
              <a:t> </a:t>
            </a:r>
            <a:r>
              <a:rPr lang="en-US" sz="1400" dirty="0" smtClean="0"/>
              <a:t>oil </a:t>
            </a:r>
            <a:r>
              <a:rPr lang="en-US" sz="1400" dirty="0"/>
              <a:t>in the treatment of irritable bowel syndrome: systematic review </a:t>
            </a:r>
            <a:r>
              <a:rPr lang="en-US" sz="1400" dirty="0" smtClean="0"/>
              <a:t>and</a:t>
            </a:r>
            <a:r>
              <a:rPr lang="ru-RU" sz="1400" dirty="0" smtClean="0"/>
              <a:t> </a:t>
            </a:r>
            <a:r>
              <a:rPr lang="en-US" sz="1400" dirty="0" smtClean="0"/>
              <a:t>meta-analysis</a:t>
            </a:r>
            <a:r>
              <a:rPr lang="en-US" sz="1400" dirty="0"/>
              <a:t>. Br Med J 2008; 337:a2313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1235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По данным мета-анализа из всех пищевых волокон только </a:t>
            </a:r>
            <a:r>
              <a:rPr lang="ru-RU" sz="3200" dirty="0" err="1" smtClean="0"/>
              <a:t>псиллиум</a:t>
            </a:r>
            <a:r>
              <a:rPr lang="ru-RU" sz="3200" dirty="0" smtClean="0"/>
              <a:t> (</a:t>
            </a:r>
            <a:r>
              <a:rPr lang="ru-RU" sz="3200" dirty="0" err="1" smtClean="0"/>
              <a:t>исфагула</a:t>
            </a:r>
            <a:r>
              <a:rPr lang="ru-RU" sz="3200" dirty="0" smtClean="0"/>
              <a:t>)</a:t>
            </a:r>
            <a:r>
              <a:rPr lang="en-US" sz="3200" dirty="0" smtClean="0"/>
              <a:t> </a:t>
            </a:r>
            <a:r>
              <a:rPr lang="ru-RU" sz="3200" dirty="0" smtClean="0"/>
              <a:t>эффективен при СРК*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914" y="6257836"/>
            <a:ext cx="640871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dirty="0" smtClean="0"/>
              <a:t>*Ford </a:t>
            </a:r>
            <a:r>
              <a:rPr lang="en-US" sz="1100" dirty="0"/>
              <a:t>AC, Talley NJ, Spiegel BM, Foxx-Orenstein AE, Schiller L, Quigley EM, </a:t>
            </a:r>
            <a:r>
              <a:rPr lang="en-US" sz="1100" dirty="0" err="1"/>
              <a:t>Moayyedi</a:t>
            </a:r>
            <a:r>
              <a:rPr lang="en-US" sz="1100" dirty="0"/>
              <a:t> P</a:t>
            </a:r>
            <a:r>
              <a:rPr lang="en-US" sz="1100" dirty="0" smtClean="0"/>
              <a:t>. Effect </a:t>
            </a:r>
            <a:r>
              <a:rPr lang="en-US" sz="1100" dirty="0"/>
              <a:t>of </a:t>
            </a:r>
            <a:r>
              <a:rPr lang="en-US" sz="1100" dirty="0" err="1"/>
              <a:t>fibre</a:t>
            </a:r>
            <a:r>
              <a:rPr lang="en-US" sz="1100" dirty="0"/>
              <a:t>, antispasmodics, and peppermint oil in the treatment of irritable bowel syndrome: systematic review and </a:t>
            </a:r>
            <a:r>
              <a:rPr lang="en-US" sz="1100" dirty="0" smtClean="0"/>
              <a:t>meta-analysis. BMJ</a:t>
            </a:r>
            <a:r>
              <a:rPr lang="en-US" sz="1100" dirty="0"/>
              <a:t>. 2008 Nov </a:t>
            </a:r>
            <a:r>
              <a:rPr lang="en-US" sz="1100" dirty="0" smtClean="0"/>
              <a:t>13;337</a:t>
            </a:r>
            <a:endParaRPr lang="en-US" sz="1100" dirty="0"/>
          </a:p>
        </p:txBody>
      </p:sp>
      <p:pic>
        <p:nvPicPr>
          <p:cNvPr id="283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628800"/>
            <a:ext cx="8800773" cy="443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01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3104" y="188640"/>
            <a:ext cx="6177952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Медикаментозная терапия запоров при СРК  (Рим </a:t>
            </a:r>
            <a:r>
              <a:rPr lang="en-US" sz="3600" b="1" dirty="0" smtClean="0"/>
              <a:t>IV)</a:t>
            </a:r>
            <a:endParaRPr lang="ru-RU" sz="3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2780928"/>
            <a:ext cx="6768752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8454526" cy="353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929053"/>
            <a:ext cx="5040560" cy="89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6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33084"/>
            <a:ext cx="664368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Рекомендации РГА по лечению СРК (2014)</a:t>
            </a:r>
            <a:br>
              <a:rPr lang="ru-RU" dirty="0" smtClean="0"/>
            </a:br>
            <a:r>
              <a:rPr lang="en-US" sz="3600" dirty="0" smtClean="0"/>
              <a:t>www.gastro.ru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i="1" dirty="0"/>
              <a:t>Слабительные, увеличивающие объем каловых масс. </a:t>
            </a:r>
            <a:r>
              <a:rPr lang="ru-RU" sz="2000" dirty="0"/>
              <a:t>Увеличивают объем кишечного содержимого, придают каловым массам мягкую консистенцию. Не оказывают раздражающего действия на кишку, не всасываются, не вызывают привыкания. По данным одного из последних мета-анализов  из всех пищевых волокон только </a:t>
            </a:r>
            <a:r>
              <a:rPr lang="ru-RU" sz="2000" dirty="0" err="1"/>
              <a:t>псиллиум</a:t>
            </a:r>
            <a:r>
              <a:rPr lang="ru-RU" sz="2000" dirty="0"/>
              <a:t> (</a:t>
            </a:r>
            <a:r>
              <a:rPr lang="ru-RU" sz="2000" dirty="0" err="1"/>
              <a:t>исфагула</a:t>
            </a:r>
            <a:r>
              <a:rPr lang="ru-RU" sz="2000" dirty="0"/>
              <a:t>) эффективен при СРК, тогда как нерастворимые пищевые волокна (отруби) недостаточно эффективны для лечения запоров у данной группы больных [40]. В соответствии с Римскими критериями </a:t>
            </a:r>
            <a:r>
              <a:rPr lang="en-US" sz="2000" dirty="0"/>
              <a:t>III </a:t>
            </a:r>
            <a:r>
              <a:rPr lang="ru-RU" sz="2000" b="1" dirty="0">
                <a:solidFill>
                  <a:srgbClr val="0066FF"/>
                </a:solidFill>
              </a:rPr>
              <a:t>при СРК с запором рекомендуется назначение </a:t>
            </a:r>
            <a:r>
              <a:rPr lang="ru-RU" sz="2000" b="1" dirty="0" err="1">
                <a:solidFill>
                  <a:srgbClr val="0066FF"/>
                </a:solidFill>
              </a:rPr>
              <a:t>псиллиума</a:t>
            </a:r>
            <a:r>
              <a:rPr lang="ru-RU" sz="2000" b="1" dirty="0">
                <a:solidFill>
                  <a:srgbClr val="0066FF"/>
                </a:solidFill>
              </a:rPr>
              <a:t> в дозе 3-4 г 2 раза в день, с последующим увеличением дозы при необходимости</a:t>
            </a:r>
            <a:r>
              <a:rPr lang="ru-RU" sz="2000" dirty="0"/>
              <a:t>. Уровень доказательности соответствует </a:t>
            </a:r>
            <a:r>
              <a:rPr lang="en-US" sz="2000" dirty="0"/>
              <a:t>II</a:t>
            </a:r>
            <a:r>
              <a:rPr lang="ru-RU" sz="2000" dirty="0"/>
              <a:t> категории,  уровень практических рекомендаций – категории В. </a:t>
            </a:r>
          </a:p>
        </p:txBody>
      </p:sp>
      <p:sp>
        <p:nvSpPr>
          <p:cNvPr id="4" name="AutoShape 2" descr="Картинки по запросу рг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4132" name="Picture 4" descr="http://www.gastro.ru/images/gastro/rga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468" y="7937"/>
            <a:ext cx="1521532" cy="146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8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Принципиальное отличие </a:t>
            </a:r>
            <a:r>
              <a:rPr lang="ru-RU" dirty="0" err="1" smtClean="0"/>
              <a:t>псиллиума</a:t>
            </a:r>
            <a:r>
              <a:rPr lang="ru-RU" dirty="0" smtClean="0"/>
              <a:t> от отрубей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79512" y="1979331"/>
            <a:ext cx="4536504" cy="4525963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Псиллиум</a:t>
            </a:r>
            <a:r>
              <a:rPr lang="ru-RU" dirty="0" smtClean="0"/>
              <a:t> </a:t>
            </a:r>
            <a:r>
              <a:rPr lang="ru-RU" dirty="0"/>
              <a:t>гораздо реже вызывает метеоризм и оказывает гораздо более выраженное действие как на нормализацию стула, так и на снижение </a:t>
            </a:r>
            <a:r>
              <a:rPr lang="ru-RU" dirty="0" smtClean="0"/>
              <a:t>холестерина</a:t>
            </a:r>
          </a:p>
          <a:p>
            <a:r>
              <a:rPr lang="ru-RU" dirty="0" err="1" smtClean="0"/>
              <a:t>Мукофальк</a:t>
            </a:r>
            <a:r>
              <a:rPr lang="ru-RU" dirty="0" smtClean="0"/>
              <a:t> не обладает дополнительной калорийностью и обладает приятным вкусом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4038600" cy="252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3"/>
          <p:cNvSpPr txBox="1">
            <a:spLocks/>
          </p:cNvSpPr>
          <p:nvPr/>
        </p:nvSpPr>
        <p:spPr>
          <a:xfrm>
            <a:off x="4607496" y="4221087"/>
            <a:ext cx="453650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В отличие от отрубей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</a:rPr>
              <a:t>Мукофальк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на 55% состоит из гель-образующей фракции пищевых волокон, которые связывают в 20 раз больше жидкости</a:t>
            </a:r>
          </a:p>
          <a:p>
            <a:pPr marL="0" indent="0" algn="ctr"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5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" t="19035" r="1712"/>
          <a:stretch/>
        </p:blipFill>
        <p:spPr bwMode="auto">
          <a:xfrm>
            <a:off x="177420" y="2060848"/>
            <a:ext cx="8830101" cy="470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04664"/>
            <a:ext cx="6643688" cy="1143000"/>
          </a:xfrm>
        </p:spPr>
        <p:txBody>
          <a:bodyPr>
            <a:normAutofit fontScale="90000"/>
          </a:bodyPr>
          <a:lstStyle/>
          <a:p>
            <a:r>
              <a:rPr lang="ru-RU" sz="2800" dirty="0" err="1" smtClean="0"/>
              <a:t>Мукофальк</a:t>
            </a:r>
            <a:r>
              <a:rPr lang="ru-RU" sz="2800" dirty="0" smtClean="0"/>
              <a:t> существенно лучше отрубей нормализует стул и практически не вызывает метеоризма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3003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107505" y="1556792"/>
            <a:ext cx="9036496" cy="473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79388">
              <a:lnSpc>
                <a:spcPct val="100000"/>
              </a:lnSpc>
              <a:spcAft>
                <a:spcPct val="35000"/>
              </a:spcAft>
              <a:buClr>
                <a:srgbClr val="0000FF"/>
              </a:buClr>
              <a:buSzPct val="100000"/>
              <a:buFont typeface="Wingdings" pitchFamily="2" charset="2"/>
              <a:buNone/>
              <a:tabLst>
                <a:tab pos="357188" algn="l"/>
                <a:tab pos="625475" algn="l"/>
              </a:tabLst>
            </a:pPr>
            <a:r>
              <a:rPr lang="ru-RU" b="1" dirty="0" smtClean="0">
                <a:solidFill>
                  <a:srgbClr val="0066FF"/>
                </a:solidFill>
                <a:latin typeface="+mn-lt"/>
              </a:rPr>
              <a:t>Преимущества </a:t>
            </a:r>
            <a:r>
              <a:rPr lang="ru-RU" b="1" dirty="0" err="1" smtClean="0">
                <a:solidFill>
                  <a:srgbClr val="0066FF"/>
                </a:solidFill>
                <a:latin typeface="+mn-lt"/>
              </a:rPr>
              <a:t>Мукофалька</a:t>
            </a:r>
            <a:r>
              <a:rPr lang="de-DE" b="1" baseline="30000" dirty="0" smtClean="0">
                <a:solidFill>
                  <a:srgbClr val="0066FF"/>
                </a:solidFill>
                <a:latin typeface="+mn-lt"/>
              </a:rPr>
              <a:t>®</a:t>
            </a:r>
            <a:r>
              <a:rPr lang="de-DE" b="1" dirty="0" smtClean="0">
                <a:solidFill>
                  <a:srgbClr val="0066FF"/>
                </a:solidFill>
                <a:latin typeface="+mn-lt"/>
              </a:rPr>
              <a:t> </a:t>
            </a:r>
            <a:r>
              <a:rPr lang="ru-RU" b="1" dirty="0" smtClean="0">
                <a:solidFill>
                  <a:srgbClr val="0066FF"/>
                </a:solidFill>
                <a:latin typeface="+mn-lt"/>
              </a:rPr>
              <a:t>над БАД, содержащими </a:t>
            </a:r>
            <a:r>
              <a:rPr lang="en-US" b="1" dirty="0" smtClean="0">
                <a:solidFill>
                  <a:srgbClr val="0066FF"/>
                </a:solidFill>
                <a:latin typeface="+mn-lt"/>
              </a:rPr>
              <a:t>Psyllium</a:t>
            </a:r>
            <a:r>
              <a:rPr lang="ru-RU" b="1" dirty="0" smtClean="0">
                <a:solidFill>
                  <a:srgbClr val="0066FF"/>
                </a:solidFill>
                <a:latin typeface="+mn-lt"/>
              </a:rPr>
              <a:t>:</a:t>
            </a:r>
            <a:endParaRPr lang="de-DE" b="1" dirty="0">
              <a:solidFill>
                <a:srgbClr val="0066FF"/>
              </a:solidFill>
              <a:latin typeface="+mn-lt"/>
            </a:endParaRPr>
          </a:p>
          <a:p>
            <a:pPr defTabSz="179388">
              <a:lnSpc>
                <a:spcPct val="100000"/>
              </a:lnSpc>
              <a:spcAft>
                <a:spcPct val="35000"/>
              </a:spcAft>
              <a:buClr>
                <a:srgbClr val="0000FF"/>
              </a:buClr>
              <a:buSzPct val="100000"/>
              <a:buFont typeface="Wingdings" pitchFamily="2" charset="2"/>
              <a:buNone/>
              <a:tabLst>
                <a:tab pos="357188" algn="l"/>
                <a:tab pos="625475" algn="l"/>
              </a:tabLst>
            </a:pPr>
            <a:r>
              <a:rPr lang="ru-RU" dirty="0" smtClean="0">
                <a:latin typeface="+mn-lt"/>
              </a:rPr>
              <a:t>Особенно высокая способность к набуханию, и соответственно более высокая эффективность:</a:t>
            </a:r>
            <a:r>
              <a:rPr lang="de-DE" dirty="0">
                <a:latin typeface="+mn-lt"/>
              </a:rPr>
              <a:t/>
            </a:r>
            <a:br>
              <a:rPr lang="de-DE" dirty="0">
                <a:latin typeface="+mn-lt"/>
              </a:rPr>
            </a:br>
            <a:r>
              <a:rPr lang="de-DE" dirty="0">
                <a:latin typeface="+mn-lt"/>
              </a:rPr>
              <a:t>	  - 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Измельченная оболочка семян</a:t>
            </a:r>
            <a:r>
              <a:rPr lang="de-DE" b="1" dirty="0" smtClean="0">
                <a:solidFill>
                  <a:srgbClr val="FF0000"/>
                </a:solidFill>
                <a:latin typeface="+mn-lt"/>
              </a:rPr>
              <a:t>: 40x 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способность к набуханию</a:t>
            </a:r>
            <a:r>
              <a:rPr lang="de-DE" b="1" dirty="0" smtClean="0">
                <a:solidFill>
                  <a:srgbClr val="FF0000"/>
                </a:solidFill>
                <a:latin typeface="+mn-lt"/>
              </a:rPr>
              <a:t>, </a:t>
            </a:r>
            <a:br>
              <a:rPr lang="de-DE" b="1" dirty="0" smtClean="0">
                <a:solidFill>
                  <a:srgbClr val="FF0000"/>
                </a:solidFill>
                <a:latin typeface="+mn-lt"/>
              </a:rPr>
            </a:br>
            <a:r>
              <a:rPr lang="de-DE" b="1" dirty="0" smtClean="0">
                <a:solidFill>
                  <a:srgbClr val="FF0000"/>
                </a:solidFill>
                <a:latin typeface="+mn-lt"/>
              </a:rPr>
              <a:t>		(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целые оболочки семян: способность к набуханию только</a:t>
            </a:r>
            <a:r>
              <a:rPr lang="de-DE" b="1" dirty="0" smtClean="0">
                <a:solidFill>
                  <a:srgbClr val="FF0000"/>
                </a:solidFill>
                <a:latin typeface="+mn-lt"/>
              </a:rPr>
              <a:t> 9x)</a:t>
            </a:r>
          </a:p>
          <a:p>
            <a:pPr marL="627063" indent="-627063" defTabSz="179388">
              <a:lnSpc>
                <a:spcPct val="100000"/>
              </a:lnSpc>
              <a:spcAft>
                <a:spcPct val="35000"/>
              </a:spcAft>
              <a:buClr>
                <a:srgbClr val="0000FF"/>
              </a:buClr>
              <a:buSzPct val="100000"/>
              <a:tabLst>
                <a:tab pos="357188" algn="l"/>
                <a:tab pos="625475" algn="l"/>
              </a:tabLst>
            </a:pPr>
            <a:r>
              <a:rPr lang="de-DE" dirty="0" smtClean="0">
                <a:latin typeface="+mn-lt"/>
              </a:rPr>
              <a:t>	  - </a:t>
            </a:r>
            <a:r>
              <a:rPr lang="ru-RU" dirty="0" err="1" smtClean="0">
                <a:latin typeface="+mn-lt"/>
              </a:rPr>
              <a:t>Мукофальк</a:t>
            </a:r>
            <a:r>
              <a:rPr lang="de-DE" baseline="30000" dirty="0" smtClean="0">
                <a:latin typeface="+mn-lt"/>
              </a:rPr>
              <a:t>®</a:t>
            </a:r>
            <a:r>
              <a:rPr lang="de-DE" dirty="0" smtClean="0">
                <a:latin typeface="+mn-lt"/>
              </a:rPr>
              <a:t>: </a:t>
            </a:r>
            <a:r>
              <a:rPr lang="ru-RU" dirty="0" smtClean="0">
                <a:latin typeface="+mn-lt"/>
              </a:rPr>
              <a:t>процесс дополнительной сушки</a:t>
            </a:r>
            <a:r>
              <a:rPr lang="de-DE" dirty="0" smtClean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может улучшать абсорбцию воды и значительно повышает способность субстанции </a:t>
            </a:r>
            <a:r>
              <a:rPr lang="ru-RU" dirty="0">
                <a:latin typeface="+mn-lt"/>
              </a:rPr>
              <a:t>препарата  к </a:t>
            </a:r>
            <a:r>
              <a:rPr lang="ru-RU" dirty="0" smtClean="0">
                <a:latin typeface="+mn-lt"/>
              </a:rPr>
              <a:t>набуханию</a:t>
            </a:r>
            <a:endParaRPr lang="de-DE" dirty="0" smtClean="0">
              <a:latin typeface="+mn-lt"/>
            </a:endParaRPr>
          </a:p>
          <a:p>
            <a:pPr defTabSz="179388">
              <a:lnSpc>
                <a:spcPct val="100000"/>
              </a:lnSpc>
              <a:spcAft>
                <a:spcPct val="35000"/>
              </a:spcAft>
              <a:buClr>
                <a:srgbClr val="0000FF"/>
              </a:buClr>
              <a:buSzPct val="100000"/>
              <a:tabLst>
                <a:tab pos="357188" algn="l"/>
                <a:tab pos="625475" algn="l"/>
              </a:tabLst>
            </a:pPr>
            <a:r>
              <a:rPr lang="ru-RU" b="1" dirty="0" smtClean="0">
                <a:solidFill>
                  <a:srgbClr val="0066FF"/>
                </a:solidFill>
                <a:latin typeface="+mn-lt"/>
              </a:rPr>
              <a:t>Тщательный контроль на производстве:</a:t>
            </a:r>
            <a:endParaRPr lang="de-DE" b="1" dirty="0" smtClean="0">
              <a:solidFill>
                <a:srgbClr val="0066FF"/>
              </a:solidFill>
              <a:latin typeface="+mn-lt"/>
            </a:endParaRPr>
          </a:p>
          <a:p>
            <a:pPr lvl="1" defTabSz="179388">
              <a:lnSpc>
                <a:spcPct val="100000"/>
              </a:lnSpc>
              <a:spcAft>
                <a:spcPct val="35000"/>
              </a:spcAft>
              <a:buClr>
                <a:srgbClr val="0000FF"/>
              </a:buClr>
              <a:buSzPct val="100000"/>
              <a:tabLst>
                <a:tab pos="357188" algn="l"/>
                <a:tab pos="625475" algn="l"/>
              </a:tabLst>
            </a:pPr>
            <a:r>
              <a:rPr lang="de-DE" dirty="0" smtClean="0">
                <a:latin typeface="+mn-lt"/>
              </a:rPr>
              <a:t>- </a:t>
            </a:r>
            <a:r>
              <a:rPr lang="ru-RU" dirty="0" smtClean="0">
                <a:latin typeface="+mn-lt"/>
              </a:rPr>
              <a:t>Лекарственный препарат</a:t>
            </a:r>
            <a:r>
              <a:rPr lang="de-DE" dirty="0" smtClean="0">
                <a:latin typeface="+mn-lt"/>
              </a:rPr>
              <a:t>: </a:t>
            </a:r>
            <a:r>
              <a:rPr lang="ru-RU" dirty="0" smtClean="0">
                <a:latin typeface="+mn-lt"/>
              </a:rPr>
              <a:t>каждая партия сырья для производства, также и как конечный продукт подвергаются строгому контролю качества</a:t>
            </a:r>
            <a:r>
              <a:rPr lang="de-DE" dirty="0" smtClean="0">
                <a:latin typeface="+mn-lt"/>
              </a:rPr>
              <a:t> (</a:t>
            </a:r>
            <a:r>
              <a:rPr lang="ru-RU" dirty="0" smtClean="0">
                <a:latin typeface="+mn-lt"/>
              </a:rPr>
              <a:t>проверка на микробиологическую чистоту, наличие примесей и других загрязнителей</a:t>
            </a:r>
            <a:r>
              <a:rPr lang="de-DE" dirty="0" smtClean="0">
                <a:latin typeface="+mn-lt"/>
              </a:rPr>
              <a:t>)</a:t>
            </a:r>
            <a:r>
              <a:rPr lang="ru-RU" dirty="0" smtClean="0">
                <a:latin typeface="+mn-lt"/>
              </a:rPr>
              <a:t> в соответствии с Европейской Фармакопеей</a:t>
            </a:r>
            <a:r>
              <a:rPr lang="de-DE" dirty="0" smtClean="0">
                <a:latin typeface="+mn-lt"/>
              </a:rPr>
              <a:t> </a:t>
            </a:r>
            <a:endParaRPr lang="de-DE" dirty="0">
              <a:latin typeface="+mn-lt"/>
            </a:endParaRPr>
          </a:p>
          <a:p>
            <a:pPr lvl="1" defTabSz="179388">
              <a:lnSpc>
                <a:spcPct val="100000"/>
              </a:lnSpc>
              <a:spcAft>
                <a:spcPct val="35000"/>
              </a:spcAft>
              <a:buClr>
                <a:srgbClr val="0000FF"/>
              </a:buClr>
              <a:buSzPct val="100000"/>
              <a:tabLst>
                <a:tab pos="357188" algn="l"/>
                <a:tab pos="625475" algn="l"/>
              </a:tabLst>
            </a:pPr>
            <a:r>
              <a:rPr lang="de-DE" dirty="0">
                <a:latin typeface="+mn-lt"/>
              </a:rPr>
              <a:t>- 	</a:t>
            </a:r>
            <a:r>
              <a:rPr lang="ru-RU" dirty="0" smtClean="0">
                <a:latin typeface="+mn-lt"/>
              </a:rPr>
              <a:t>В результате получается препарат, который </a:t>
            </a:r>
            <a:r>
              <a:rPr lang="ru-RU" u="sng" dirty="0" smtClean="0">
                <a:latin typeface="+mn-lt"/>
              </a:rPr>
              <a:t>доказано</a:t>
            </a:r>
            <a:r>
              <a:rPr lang="ru-RU" dirty="0" smtClean="0">
                <a:latin typeface="+mn-lt"/>
              </a:rPr>
              <a:t> отвечает высоким требованиям для мягкого и естественного долгосрочного лечения</a:t>
            </a:r>
            <a:r>
              <a:rPr lang="de-DE" dirty="0" smtClean="0">
                <a:latin typeface="+mn-lt"/>
              </a:rPr>
              <a:t>, </a:t>
            </a:r>
            <a:r>
              <a:rPr lang="ru-RU" dirty="0" smtClean="0">
                <a:latin typeface="+mn-lt"/>
              </a:rPr>
              <a:t>например, даже во время беременности</a:t>
            </a:r>
            <a:endParaRPr lang="de-DE" dirty="0">
              <a:latin typeface="+mn-lt"/>
            </a:endParaRPr>
          </a:p>
        </p:txBody>
      </p:sp>
      <p:sp>
        <p:nvSpPr>
          <p:cNvPr id="10" name="Text Box 92"/>
          <p:cNvSpPr txBox="1">
            <a:spLocks noChangeArrowheads="1"/>
          </p:cNvSpPr>
          <p:nvPr/>
        </p:nvSpPr>
        <p:spPr bwMode="auto">
          <a:xfrm>
            <a:off x="2627784" y="188640"/>
            <a:ext cx="5976664" cy="11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de-DE" sz="1500" dirty="0">
                <a:solidFill>
                  <a:srgbClr val="0066FF"/>
                </a:solidFill>
              </a:rPr>
              <a:t> </a:t>
            </a:r>
            <a:r>
              <a:rPr lang="de-DE" dirty="0" smtClean="0">
                <a:solidFill>
                  <a:srgbClr val="0066FF"/>
                </a:solidFill>
              </a:rPr>
              <a:t> </a:t>
            </a:r>
            <a:r>
              <a:rPr lang="en-GB" dirty="0" smtClean="0">
                <a:solidFill>
                  <a:srgbClr val="0066FF"/>
                </a:solidFill>
                <a:ea typeface="ヒラギノ角ゴ Pro W3" charset="-128"/>
                <a:cs typeface="ＭＳ Ｐゴシック" charset="0"/>
              </a:rPr>
              <a:t> </a:t>
            </a:r>
            <a:r>
              <a:rPr lang="ru-RU" dirty="0" smtClean="0">
                <a:solidFill>
                  <a:srgbClr val="0066FF"/>
                </a:solidFill>
                <a:ea typeface="ヒラギノ角ゴ Pro W3" charset="-128"/>
                <a:cs typeface="ＭＳ Ｐゴシック" charset="0"/>
              </a:rPr>
              <a:t>Сравнение лекарственных препаратов и БАД, содержащих оболочку семян подорожника</a:t>
            </a:r>
            <a:endParaRPr lang="de-DE" dirty="0">
              <a:solidFill>
                <a:srgbClr val="0066FF"/>
              </a:solidFill>
              <a:ea typeface="ヒラギノ角ゴ Pro W3" charset="-128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68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951" y="116632"/>
            <a:ext cx="6572296" cy="1011222"/>
          </a:xfrm>
        </p:spPr>
        <p:txBody>
          <a:bodyPr/>
          <a:lstStyle/>
          <a:p>
            <a:r>
              <a:rPr lang="ru-RU" sz="4000" dirty="0"/>
              <a:t>Алгоритм лечения запора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0800" y="1180632"/>
            <a:ext cx="4268435" cy="1154594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Лечение основного заболевания – </a:t>
            </a:r>
            <a:r>
              <a:rPr lang="ru-RU" sz="2000" b="1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причины </a:t>
            </a:r>
            <a:r>
              <a:rPr lang="ru-RU" sz="2000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запора</a:t>
            </a:r>
            <a:endParaRPr lang="ru-RU" sz="2000" dirty="0">
              <a:effectLst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3" y="2767815"/>
            <a:ext cx="4268435" cy="1154594"/>
          </a:xfrm>
          <a:prstGeom prst="rect">
            <a:avLst/>
          </a:prstGeom>
          <a:solidFill>
            <a:srgbClr val="FFCC66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solidFill>
                <a:srgbClr val="000000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Диетические </a:t>
            </a:r>
            <a:r>
              <a:rPr lang="ru-RU" b="1" dirty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рекомендации: потребление достаточного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количества жидкости </a:t>
            </a:r>
            <a:r>
              <a:rPr lang="ru-RU" b="1" dirty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и пищевых волокон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65544" y="4363871"/>
            <a:ext cx="4268435" cy="1154594"/>
          </a:xfrm>
          <a:prstGeom prst="rect">
            <a:avLst/>
          </a:prstGeom>
          <a:solidFill>
            <a:srgbClr val="FFCC66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Назначение слабительных препаратов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3136693" y="2335226"/>
            <a:ext cx="946358" cy="44146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4000"/>
          </a:p>
        </p:txBody>
      </p:sp>
      <p:sp>
        <p:nvSpPr>
          <p:cNvPr id="9" name="Стрелка вниз 8"/>
          <p:cNvSpPr/>
          <p:nvPr/>
        </p:nvSpPr>
        <p:spPr>
          <a:xfrm>
            <a:off x="3131839" y="3922409"/>
            <a:ext cx="946358" cy="441462"/>
          </a:xfrm>
          <a:prstGeom prst="downArrow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4000"/>
          </a:p>
        </p:txBody>
      </p:sp>
      <p:sp>
        <p:nvSpPr>
          <p:cNvPr id="10" name="Стрелка вниз 9"/>
          <p:cNvSpPr/>
          <p:nvPr/>
        </p:nvSpPr>
        <p:spPr>
          <a:xfrm rot="5400000">
            <a:off x="7173419" y="2013097"/>
            <a:ext cx="486055" cy="2664029"/>
          </a:xfrm>
          <a:prstGeom prst="downArrow">
            <a:avLst/>
          </a:prstGeom>
          <a:solidFill>
            <a:srgbClr val="00B050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/>
        </p:nvSpPr>
        <p:spPr bwMode="auto">
          <a:xfrm>
            <a:off x="6076204" y="2193758"/>
            <a:ext cx="2821940" cy="58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000" b="1" kern="1200" dirty="0" err="1" smtClean="0">
                <a:solidFill>
                  <a:srgbClr val="E36C0A"/>
                </a:solidFill>
                <a:effectLst/>
                <a:latin typeface="Calibri"/>
                <a:ea typeface="Times New Roman"/>
              </a:rPr>
              <a:t>Мукофальк</a:t>
            </a:r>
            <a:r>
              <a:rPr lang="ru-RU" sz="2000" b="1" kern="1200" dirty="0" smtClean="0">
                <a:solidFill>
                  <a:srgbClr val="E36C0A"/>
                </a:solidFill>
                <a:effectLst/>
                <a:latin typeface="Calibri"/>
                <a:ea typeface="Times New Roman"/>
              </a:rPr>
              <a:t> -</a:t>
            </a:r>
            <a:r>
              <a:rPr lang="ru-RU" sz="2000" b="1" kern="1200" dirty="0">
                <a:solidFill>
                  <a:srgbClr val="E36C0A"/>
                </a:solidFill>
                <a:effectLst/>
                <a:latin typeface="Calibri"/>
                <a:ea typeface="Times New Roman"/>
              </a:rPr>
              <a:t>лекарственный препарат пищевых волокон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081" y="5661248"/>
            <a:ext cx="3277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Осмотические - длительно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6181" y="6011996"/>
            <a:ext cx="2778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Лактулоза</a:t>
            </a:r>
            <a:r>
              <a:rPr lang="ru-RU" dirty="0" smtClean="0"/>
              <a:t>, </a:t>
            </a:r>
            <a:r>
              <a:rPr lang="ru-RU" dirty="0" err="1" smtClean="0"/>
              <a:t>макроголь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733268" y="5691267"/>
            <a:ext cx="4168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Раздражающие – коротким курсом</a:t>
            </a:r>
            <a:endParaRPr lang="ru-RU" b="1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804848" y="5113970"/>
            <a:ext cx="760696" cy="57729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13" idx="0"/>
          </p:cNvCxnSpPr>
          <p:nvPr/>
        </p:nvCxnSpPr>
        <p:spPr>
          <a:xfrm>
            <a:off x="5816098" y="5113970"/>
            <a:ext cx="1001555" cy="57729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754971" y="6007604"/>
            <a:ext cx="3993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Бисакодил</a:t>
            </a:r>
            <a:r>
              <a:rPr lang="ru-RU" dirty="0" smtClean="0"/>
              <a:t>, </a:t>
            </a:r>
            <a:r>
              <a:rPr lang="ru-RU" dirty="0" err="1" smtClean="0"/>
              <a:t>пикосульфат</a:t>
            </a:r>
            <a:r>
              <a:rPr lang="ru-RU" dirty="0" smtClean="0"/>
              <a:t>, </a:t>
            </a:r>
            <a:r>
              <a:rPr lang="ru-RU" dirty="0" err="1" smtClean="0"/>
              <a:t>сенозиды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97585" y="6502017"/>
            <a:ext cx="5362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При не эффективности у женщин - </a:t>
            </a:r>
            <a:r>
              <a:rPr lang="ru-RU" dirty="0" err="1" smtClean="0">
                <a:solidFill>
                  <a:srgbClr val="C00000"/>
                </a:solidFill>
              </a:rPr>
              <a:t>прокулаприд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21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664368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Отличие </a:t>
            </a:r>
            <a:r>
              <a:rPr lang="ru-RU" dirty="0" err="1" smtClean="0"/>
              <a:t>Мукофалька</a:t>
            </a:r>
            <a:r>
              <a:rPr lang="ru-RU" dirty="0" smtClean="0"/>
              <a:t> от отрубей и </a:t>
            </a:r>
            <a:r>
              <a:rPr lang="ru-RU" dirty="0" err="1" smtClean="0"/>
              <a:t>БАДов</a:t>
            </a:r>
            <a:r>
              <a:rPr lang="ru-RU" dirty="0" smtClean="0"/>
              <a:t>, содержащих </a:t>
            </a:r>
            <a:r>
              <a:rPr lang="ru-RU" dirty="0" err="1" smtClean="0"/>
              <a:t>псиллиум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79857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21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33084"/>
            <a:ext cx="664368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Рекомендации РГА по лечению запора (2014)</a:t>
            </a:r>
            <a:br>
              <a:rPr lang="ru-RU" dirty="0" smtClean="0"/>
            </a:br>
            <a:r>
              <a:rPr lang="en-US" sz="3600" dirty="0" smtClean="0"/>
              <a:t>www.gastro.ru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ru-RU" sz="1400" b="1" dirty="0"/>
              <a:t>Лечение</a:t>
            </a:r>
          </a:p>
          <a:p>
            <a:pPr marL="0" indent="0" algn="just">
              <a:buNone/>
            </a:pPr>
            <a:r>
              <a:rPr lang="ru-RU" sz="1400" dirty="0"/>
              <a:t>Лечение хронического запора должно быть комплексным и включать  в себя изменение образа жизни, характера питания, прием лекарственных </a:t>
            </a:r>
            <a:r>
              <a:rPr lang="ru-RU" sz="1400" dirty="0" smtClean="0"/>
              <a:t>препаратов.</a:t>
            </a:r>
          </a:p>
          <a:p>
            <a:pPr marL="0" indent="0" algn="just">
              <a:buNone/>
            </a:pPr>
            <a:r>
              <a:rPr lang="ru-RU" sz="1400" b="1" dirty="0" smtClean="0"/>
              <a:t>Общие </a:t>
            </a:r>
            <a:r>
              <a:rPr lang="ru-RU" sz="1400" b="1" dirty="0"/>
              <a:t>мероприятия. </a:t>
            </a:r>
          </a:p>
          <a:p>
            <a:pPr marL="0" indent="0" algn="just">
              <a:buNone/>
            </a:pPr>
            <a:r>
              <a:rPr lang="ru-RU" sz="1400" dirty="0"/>
              <a:t>Больным рекомендуется повышение физической активности, употребление в течение дня значительного объема жидкости (не менее 2 л),  увеличение содержания в пищевом рационе </a:t>
            </a:r>
            <a:r>
              <a:rPr lang="ru-RU" sz="1400" b="1" dirty="0"/>
              <a:t>пищевых волокон</a:t>
            </a:r>
            <a:r>
              <a:rPr lang="ru-RU" sz="1400" dirty="0"/>
              <a:t> (в частности, </a:t>
            </a:r>
            <a:r>
              <a:rPr lang="ru-RU" sz="1400" b="1" dirty="0"/>
              <a:t>пшеничных отрубей), </a:t>
            </a:r>
            <a:r>
              <a:rPr lang="ru-RU" sz="1400" dirty="0"/>
              <a:t>задерживающих воду в кишечнике и делающих его содержимое более жидким (до 20-25 г. в сутки).  Исследования, проведенные достаточно давно, показали, что пищевые волокна увеличивают частоту актов дефекации у больных с запором, однако, качество проведенных исследований было не очень высоким, и продолжительность лечения ограничивалась 4 неделями (11). К сожалению, пшеничные отруби часто вызывают метеоризм, в связи с чем до 50% пациентов  самостоятельно прекращают их  прием. </a:t>
            </a:r>
            <a:r>
              <a:rPr lang="ru-RU" sz="1600" b="1" dirty="0" err="1">
                <a:solidFill>
                  <a:srgbClr val="0066FF"/>
                </a:solidFill>
              </a:rPr>
              <a:t>Псиллиум</a:t>
            </a:r>
            <a:r>
              <a:rPr lang="ru-RU" sz="1600" b="1" dirty="0">
                <a:solidFill>
                  <a:srgbClr val="0066FF"/>
                </a:solidFill>
              </a:rPr>
              <a:t> (оболочки семян подорожника </a:t>
            </a:r>
            <a:r>
              <a:rPr lang="en-US" sz="1600" b="1" dirty="0" err="1">
                <a:solidFill>
                  <a:srgbClr val="0066FF"/>
                </a:solidFill>
              </a:rPr>
              <a:t>Plantago</a:t>
            </a:r>
            <a:r>
              <a:rPr lang="en-US" sz="1600" b="1" dirty="0">
                <a:solidFill>
                  <a:srgbClr val="0066FF"/>
                </a:solidFill>
              </a:rPr>
              <a:t> </a:t>
            </a:r>
            <a:r>
              <a:rPr lang="en-US" sz="1600" b="1" dirty="0" err="1">
                <a:solidFill>
                  <a:srgbClr val="0066FF"/>
                </a:solidFill>
              </a:rPr>
              <a:t>ovat</a:t>
            </a:r>
            <a:r>
              <a:rPr lang="ru-RU" sz="1600" b="1" dirty="0">
                <a:solidFill>
                  <a:srgbClr val="0066FF"/>
                </a:solidFill>
              </a:rPr>
              <a:t>а, Подорожника овального) переносится  больными лучше, чем пшеничные отруби, и может быть рекомендован  на этом этапе </a:t>
            </a:r>
            <a:r>
              <a:rPr lang="ru-RU" sz="1600" b="1" dirty="0" smtClean="0">
                <a:solidFill>
                  <a:srgbClr val="0066FF"/>
                </a:solidFill>
              </a:rPr>
              <a:t>лечения. Высокая </a:t>
            </a:r>
            <a:r>
              <a:rPr lang="ru-RU" sz="1600" b="1" dirty="0">
                <a:solidFill>
                  <a:srgbClr val="0066FF"/>
                </a:solidFill>
              </a:rPr>
              <a:t>эффективность </a:t>
            </a:r>
            <a:r>
              <a:rPr lang="ru-RU" sz="1600" b="1" dirty="0" err="1">
                <a:solidFill>
                  <a:srgbClr val="0066FF"/>
                </a:solidFill>
              </a:rPr>
              <a:t>псиллиума</a:t>
            </a:r>
            <a:r>
              <a:rPr lang="ru-RU" sz="1600" b="1" dirty="0">
                <a:solidFill>
                  <a:srgbClr val="0066FF"/>
                </a:solidFill>
              </a:rPr>
              <a:t> доказана в лечении хронического запора у пожилых пациентов. Согласно мета-анализу тридцати одного исследования по оценке эффективности различных слабительных средств у лиц пожилого возраста, при назначении </a:t>
            </a:r>
            <a:r>
              <a:rPr lang="ru-RU" sz="1600" b="1" dirty="0" err="1">
                <a:solidFill>
                  <a:srgbClr val="0066FF"/>
                </a:solidFill>
              </a:rPr>
              <a:t>псиллума</a:t>
            </a:r>
            <a:r>
              <a:rPr lang="ru-RU" sz="1600" b="1" dirty="0">
                <a:solidFill>
                  <a:srgbClr val="0066FF"/>
                </a:solidFill>
              </a:rPr>
              <a:t> ежедневного стула удалось достичь практически у всех больных, при этом по эффективности  </a:t>
            </a:r>
            <a:r>
              <a:rPr lang="ru-RU" sz="1600" b="1" dirty="0" err="1">
                <a:solidFill>
                  <a:srgbClr val="0066FF"/>
                </a:solidFill>
              </a:rPr>
              <a:t>псиллиум</a:t>
            </a:r>
            <a:r>
              <a:rPr lang="ru-RU" sz="1600" b="1" dirty="0">
                <a:solidFill>
                  <a:srgbClr val="0066FF"/>
                </a:solidFill>
              </a:rPr>
              <a:t> не уступал  </a:t>
            </a:r>
            <a:r>
              <a:rPr lang="ru-RU" sz="1600" b="1" dirty="0" err="1">
                <a:solidFill>
                  <a:srgbClr val="0066FF"/>
                </a:solidFill>
              </a:rPr>
              <a:t>макроголю</a:t>
            </a:r>
            <a:r>
              <a:rPr lang="ru-RU" sz="1600" b="1" dirty="0">
                <a:solidFill>
                  <a:srgbClr val="0066FF"/>
                </a:solidFill>
              </a:rPr>
              <a:t>, но значительно превосходил </a:t>
            </a:r>
            <a:r>
              <a:rPr lang="ru-RU" sz="1600" b="1" dirty="0" err="1">
                <a:solidFill>
                  <a:srgbClr val="0066FF"/>
                </a:solidFill>
              </a:rPr>
              <a:t>лактулозу</a:t>
            </a:r>
            <a:r>
              <a:rPr lang="ru-RU" sz="1600" b="1" dirty="0">
                <a:solidFill>
                  <a:srgbClr val="0066FF"/>
                </a:solidFill>
              </a:rPr>
              <a:t> (12). </a:t>
            </a:r>
            <a:endParaRPr lang="ru-RU" sz="1400" b="1" dirty="0">
              <a:solidFill>
                <a:srgbClr val="0066FF"/>
              </a:solidFill>
            </a:endParaRPr>
          </a:p>
          <a:p>
            <a:pPr marL="0" indent="0" algn="just">
              <a:buNone/>
            </a:pPr>
            <a:r>
              <a:rPr lang="ru-RU" sz="1400" dirty="0"/>
              <a:t>Если общие мероприятия оказались недостаточно эффективными в устранении всех симптомов запора, то назначаются </a:t>
            </a:r>
            <a:r>
              <a:rPr lang="ru-RU" sz="1400" b="1" dirty="0"/>
              <a:t>слабительные средства. </a:t>
            </a:r>
            <a:endParaRPr lang="ru-RU" sz="1400" dirty="0"/>
          </a:p>
          <a:p>
            <a:pPr marL="0" indent="0" algn="just">
              <a:buNone/>
            </a:pPr>
            <a:endParaRPr lang="ru-RU" sz="1400" dirty="0"/>
          </a:p>
        </p:txBody>
      </p:sp>
      <p:sp>
        <p:nvSpPr>
          <p:cNvPr id="4" name="AutoShape 2" descr="Картинки по запросу рг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4132" name="Picture 4" descr="http://www.gastro.ru/images/gastro/rga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468" y="7937"/>
            <a:ext cx="1521532" cy="146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93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47773" y="2886797"/>
            <a:ext cx="2771800" cy="16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9742" y="-60852"/>
            <a:ext cx="664368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Алгоритм ведения больных с хроническим запором* </a:t>
            </a:r>
            <a:endParaRPr lang="ru-RU" dirty="0"/>
          </a:p>
        </p:txBody>
      </p:sp>
      <p:pic>
        <p:nvPicPr>
          <p:cNvPr id="4" name="Picture 4" descr="http://www.gastro.ru/images/gastro/rga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686" y="99168"/>
            <a:ext cx="865095" cy="83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4748" y="5780782"/>
            <a:ext cx="807391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* </a:t>
            </a:r>
            <a:r>
              <a:rPr lang="ru-RU" sz="1600" dirty="0"/>
              <a:t>Ивашкин В.Т., Абдулхаков С.Р., </a:t>
            </a:r>
            <a:r>
              <a:rPr lang="ru-RU" sz="1600" dirty="0" err="1"/>
              <a:t>Баранская</a:t>
            </a:r>
            <a:r>
              <a:rPr lang="ru-RU" sz="1600" dirty="0"/>
              <a:t> Е.К. и др. </a:t>
            </a:r>
            <a:r>
              <a:rPr lang="ru-RU" sz="1600" dirty="0" smtClean="0"/>
              <a:t> Клинические </a:t>
            </a:r>
            <a:r>
              <a:rPr lang="ru-RU" sz="1600" dirty="0"/>
              <a:t>рекомендации Российской гастроэнтерологической ассоциации </a:t>
            </a:r>
            <a:r>
              <a:rPr lang="ru-RU" sz="1600" dirty="0" smtClean="0"/>
              <a:t>по диагностике </a:t>
            </a:r>
            <a:r>
              <a:rPr lang="ru-RU" sz="1600" dirty="0"/>
              <a:t>и лечению взрослых пациентов с хроническим запором </a:t>
            </a:r>
            <a:r>
              <a:rPr lang="ru-RU" sz="1600" dirty="0" smtClean="0"/>
              <a:t>//  РЖГГК</a:t>
            </a:r>
            <a:r>
              <a:rPr lang="ru-RU" sz="1600" dirty="0"/>
              <a:t>. – 2014. – 5. С. 69–75</a:t>
            </a:r>
            <a:r>
              <a:rPr lang="ru-RU" sz="1600" dirty="0" smtClean="0"/>
              <a:t>.</a:t>
            </a:r>
          </a:p>
          <a:p>
            <a:endParaRPr lang="ru-RU" sz="1600" dirty="0"/>
          </a:p>
        </p:txBody>
      </p:sp>
      <p:pic>
        <p:nvPicPr>
          <p:cNvPr id="1026" name="Picture 2" descr="Рис. Алгоритм ведения больных с хроническим запором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" t="3115" r="3249" b="62142"/>
          <a:stretch/>
        </p:blipFill>
        <p:spPr bwMode="auto">
          <a:xfrm>
            <a:off x="265471" y="1548580"/>
            <a:ext cx="8583562" cy="392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32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47773" y="2886797"/>
            <a:ext cx="2771800" cy="16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9742" y="-60852"/>
            <a:ext cx="664368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Алгоритм ведения больных с хроническим запором(2)* </a:t>
            </a:r>
            <a:endParaRPr lang="ru-RU" dirty="0"/>
          </a:p>
        </p:txBody>
      </p:sp>
      <p:pic>
        <p:nvPicPr>
          <p:cNvPr id="4" name="Picture 4" descr="http://www.gastro.ru/images/gastro/rga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686" y="99168"/>
            <a:ext cx="865095" cy="83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78943" y="6032090"/>
            <a:ext cx="807391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* </a:t>
            </a:r>
            <a:r>
              <a:rPr lang="ru-RU" sz="1600" dirty="0"/>
              <a:t>Ивашкин В.Т., Абдулхаков С.Р., </a:t>
            </a:r>
            <a:r>
              <a:rPr lang="ru-RU" sz="1600" dirty="0" err="1"/>
              <a:t>Баранская</a:t>
            </a:r>
            <a:r>
              <a:rPr lang="ru-RU" sz="1600" dirty="0"/>
              <a:t> Е.К. и др. </a:t>
            </a:r>
            <a:r>
              <a:rPr lang="ru-RU" sz="1600" dirty="0" smtClean="0"/>
              <a:t> Клинические </a:t>
            </a:r>
            <a:r>
              <a:rPr lang="ru-RU" sz="1600" dirty="0"/>
              <a:t>рекомендации Российской гастроэнтерологической ассоциации </a:t>
            </a:r>
            <a:r>
              <a:rPr lang="ru-RU" sz="1600" dirty="0" smtClean="0"/>
              <a:t>по диагностике </a:t>
            </a:r>
            <a:r>
              <a:rPr lang="ru-RU" sz="1600" dirty="0"/>
              <a:t>и лечению взрослых пациентов с хроническим запором </a:t>
            </a:r>
            <a:r>
              <a:rPr lang="ru-RU" sz="1600" dirty="0" smtClean="0"/>
              <a:t>//  РЖГГК</a:t>
            </a:r>
            <a:r>
              <a:rPr lang="ru-RU" sz="1600" dirty="0"/>
              <a:t>. – 2014. – 5. С. 69–75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1026" name="Picture 2" descr="Рис. Алгоритм ведения больных с хроническим запором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" t="37688" r="2313" b="19501"/>
          <a:stretch/>
        </p:blipFill>
        <p:spPr bwMode="auto">
          <a:xfrm>
            <a:off x="221226" y="1196752"/>
            <a:ext cx="8731045" cy="483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943855"/>
            <a:ext cx="369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707905" y="1380446"/>
            <a:ext cx="1080120" cy="2952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25457" y="2019585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5640" y="3356992"/>
            <a:ext cx="737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III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3247" y="5229200"/>
            <a:ext cx="777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IV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898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47773" y="3284984"/>
            <a:ext cx="2771800" cy="16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9742" y="-60852"/>
            <a:ext cx="664368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Алгоритм ведения больных с хроническим запором(</a:t>
            </a:r>
            <a:r>
              <a:rPr lang="en-US" dirty="0" smtClean="0"/>
              <a:t>3</a:t>
            </a:r>
            <a:r>
              <a:rPr lang="ru-RU" dirty="0" smtClean="0"/>
              <a:t>)* </a:t>
            </a:r>
            <a:endParaRPr lang="ru-RU" dirty="0"/>
          </a:p>
        </p:txBody>
      </p:sp>
      <p:pic>
        <p:nvPicPr>
          <p:cNvPr id="4" name="Picture 4" descr="http://www.gastro.ru/images/gastro/rga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686" y="99168"/>
            <a:ext cx="865095" cy="83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7619" y="6046838"/>
            <a:ext cx="807391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* </a:t>
            </a:r>
            <a:r>
              <a:rPr lang="ru-RU" sz="1600" dirty="0"/>
              <a:t>Ивашкин В.Т., Абдулхаков С.Р., </a:t>
            </a:r>
            <a:r>
              <a:rPr lang="ru-RU" sz="1600" dirty="0" err="1"/>
              <a:t>Баранская</a:t>
            </a:r>
            <a:r>
              <a:rPr lang="ru-RU" sz="1600" dirty="0"/>
              <a:t> Е.К. и др. </a:t>
            </a:r>
            <a:r>
              <a:rPr lang="ru-RU" sz="1600" dirty="0" smtClean="0"/>
              <a:t> Клинические </a:t>
            </a:r>
            <a:r>
              <a:rPr lang="ru-RU" sz="1600" dirty="0"/>
              <a:t>рекомендации Российской гастроэнтерологической ассоциации </a:t>
            </a:r>
            <a:r>
              <a:rPr lang="ru-RU" sz="1600" dirty="0" smtClean="0"/>
              <a:t>по диагностике </a:t>
            </a:r>
            <a:r>
              <a:rPr lang="ru-RU" sz="1600" dirty="0"/>
              <a:t>и лечению взрослых пациентов с хроническим запором </a:t>
            </a:r>
            <a:r>
              <a:rPr lang="ru-RU" sz="1600" dirty="0" smtClean="0"/>
              <a:t>//  РЖГГК</a:t>
            </a:r>
            <a:r>
              <a:rPr lang="ru-RU" sz="1600" dirty="0"/>
              <a:t>. – 2014. – 5. С. 69–75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1026" name="Picture 2" descr="Рис. Алгоритм ведения больных с хроническим запором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" t="75537" r="2313" b="669"/>
          <a:stretch/>
        </p:blipFill>
        <p:spPr bwMode="auto">
          <a:xfrm>
            <a:off x="226448" y="1828153"/>
            <a:ext cx="8731045" cy="268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170208" y="1628800"/>
            <a:ext cx="777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IV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94160" y="3284984"/>
            <a:ext cx="5934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49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4888"/>
            <a:ext cx="6643688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Мукофальк</a:t>
            </a:r>
            <a:r>
              <a:rPr lang="ru-RU" dirty="0" smtClean="0"/>
              <a:t> – не только средство от запора, но и…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88672" y="3277726"/>
            <a:ext cx="32685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… препарат многоцелевой </a:t>
            </a:r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монотерапии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3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8" y="1383092"/>
            <a:ext cx="5923717" cy="535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64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8" y="188640"/>
            <a:ext cx="51943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400" b="1" dirty="0" smtClean="0">
                <a:cs typeface="Arial" pitchFamily="34" charset="0"/>
              </a:rPr>
              <a:t>Варианты фармакотерапии</a:t>
            </a:r>
            <a:br>
              <a:rPr lang="ru-RU" altLang="ru-RU" sz="2400" b="1" dirty="0" smtClean="0">
                <a:cs typeface="Arial" pitchFamily="34" charset="0"/>
              </a:rPr>
            </a:br>
            <a:r>
              <a:rPr lang="ru-RU" altLang="ru-RU" sz="2400" b="1" dirty="0" smtClean="0">
                <a:cs typeface="Arial" pitchFamily="34" charset="0"/>
              </a:rPr>
              <a:t> при </a:t>
            </a:r>
            <a:r>
              <a:rPr lang="ru-RU" altLang="ru-RU" sz="2400" b="1" dirty="0" err="1" smtClean="0">
                <a:cs typeface="Arial" pitchFamily="34" charset="0"/>
              </a:rPr>
              <a:t>полиморбидности</a:t>
            </a:r>
            <a:r>
              <a:rPr lang="ru-RU" altLang="ru-RU" sz="2400" b="1" dirty="0" smtClean="0">
                <a:cs typeface="Arial" pitchFamily="34" charset="0"/>
              </a:rPr>
              <a:t> (</a:t>
            </a:r>
            <a:r>
              <a:rPr lang="ru-RU" altLang="ru-RU" sz="2400" b="1" dirty="0" err="1" smtClean="0">
                <a:cs typeface="Arial" pitchFamily="34" charset="0"/>
              </a:rPr>
              <a:t>Л.Б.Лазебник</a:t>
            </a:r>
            <a:r>
              <a:rPr lang="ru-RU" altLang="ru-RU" sz="2400" b="1" dirty="0" smtClean="0">
                <a:cs typeface="Arial" pitchFamily="34" charset="0"/>
              </a:rPr>
              <a:t>)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00808"/>
            <a:ext cx="7283450" cy="27686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altLang="ru-RU" sz="2400" dirty="0" smtClean="0"/>
              <a:t>… Вынужденная </a:t>
            </a:r>
            <a:r>
              <a:rPr lang="ru-RU" altLang="ru-RU" sz="2400" dirty="0" err="1" smtClean="0"/>
              <a:t>политерапия</a:t>
            </a:r>
            <a:r>
              <a:rPr lang="ru-RU" altLang="ru-RU" sz="2400" dirty="0" smtClean="0"/>
              <a:t> при необходимости одновременного лечения нескольких синхронно протекающих заболеваний.</a:t>
            </a:r>
          </a:p>
          <a:p>
            <a:pPr eaLnBrk="1" hangingPunct="1"/>
            <a:endParaRPr lang="ru-RU" altLang="ru-RU" sz="2400" dirty="0" smtClean="0"/>
          </a:p>
          <a:p>
            <a:pPr eaLnBrk="1" hangingPunct="1"/>
            <a:r>
              <a:rPr lang="ru-RU" altLang="ru-RU" sz="2400" dirty="0" smtClean="0"/>
              <a:t>…</a:t>
            </a:r>
            <a:r>
              <a:rPr lang="ru-RU" altLang="ru-RU" sz="2400" dirty="0" smtClean="0">
                <a:solidFill>
                  <a:srgbClr val="0066FF"/>
                </a:solidFill>
              </a:rPr>
              <a:t>Многоцелевая </a:t>
            </a:r>
            <a:r>
              <a:rPr lang="ru-RU" altLang="ru-RU" sz="2400" dirty="0" err="1" smtClean="0">
                <a:solidFill>
                  <a:srgbClr val="0066FF"/>
                </a:solidFill>
              </a:rPr>
              <a:t>монотерапия</a:t>
            </a:r>
            <a:r>
              <a:rPr lang="ru-RU" altLang="ru-RU" sz="2400" dirty="0" smtClean="0"/>
              <a:t> (…возможность использовать системные эффекты одного лекарства для одновременной коррекции нарушенных функций нескольких органов или систем)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5695" y="5301208"/>
            <a:ext cx="85508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Мукофальк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антикризисный препарат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Заменяет сразу несколько дорогостоящих препаратов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25991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Высокая эффективность </a:t>
            </a:r>
            <a:r>
              <a:rPr lang="ru-RU" sz="2800" dirty="0" err="1" smtClean="0"/>
              <a:t>псиллиума</a:t>
            </a:r>
            <a:r>
              <a:rPr lang="ru-RU" sz="2800" dirty="0" smtClean="0"/>
              <a:t> при лечении запоров у пожилых (доказательность А)</a:t>
            </a:r>
            <a:endParaRPr lang="ru-RU" sz="2800" dirty="0"/>
          </a:p>
        </p:txBody>
      </p:sp>
      <p:pic>
        <p:nvPicPr>
          <p:cNvPr id="272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229600" cy="343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373216"/>
            <a:ext cx="9144000" cy="14773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66FF"/>
                </a:solidFill>
              </a:rPr>
              <a:t>Только </a:t>
            </a:r>
            <a:r>
              <a:rPr lang="ru-RU" b="1" dirty="0" err="1" smtClean="0">
                <a:solidFill>
                  <a:srgbClr val="0066FF"/>
                </a:solidFill>
              </a:rPr>
              <a:t>псиллиум</a:t>
            </a:r>
            <a:r>
              <a:rPr lang="ru-RU" b="1" dirty="0" smtClean="0">
                <a:solidFill>
                  <a:srgbClr val="0066FF"/>
                </a:solidFill>
              </a:rPr>
              <a:t> и </a:t>
            </a:r>
            <a:r>
              <a:rPr lang="ru-RU" b="1" dirty="0" err="1" smtClean="0">
                <a:solidFill>
                  <a:srgbClr val="0066FF"/>
                </a:solidFill>
              </a:rPr>
              <a:t>макроголь</a:t>
            </a:r>
            <a:r>
              <a:rPr lang="ru-RU" b="1" dirty="0" smtClean="0">
                <a:solidFill>
                  <a:srgbClr val="0066FF"/>
                </a:solidFill>
              </a:rPr>
              <a:t> обеспечивают максимальный эффект </a:t>
            </a:r>
            <a:br>
              <a:rPr lang="ru-RU" b="1" dirty="0" smtClean="0">
                <a:solidFill>
                  <a:srgbClr val="0066FF"/>
                </a:solidFill>
              </a:rPr>
            </a:br>
            <a:r>
              <a:rPr lang="ru-RU" b="1" dirty="0" smtClean="0">
                <a:solidFill>
                  <a:srgbClr val="0066FF"/>
                </a:solidFill>
              </a:rPr>
              <a:t>лечения запоров у пожилых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66FF"/>
                </a:solidFill>
              </a:rPr>
              <a:t>НО ТОЛЬКО ПСИЛЛИУМ ОБЕСПЕЧИВАЕТ ДОПОЛНИТЕЛЬНОЕ СНИЖЕНИЕ ХОЛЕСТЕРИНА,</a:t>
            </a:r>
            <a:br>
              <a:rPr lang="ru-RU" b="1" dirty="0" smtClean="0">
                <a:solidFill>
                  <a:srgbClr val="0066FF"/>
                </a:solidFill>
              </a:rPr>
            </a:br>
            <a:r>
              <a:rPr lang="ru-RU" b="1" dirty="0" smtClean="0">
                <a:solidFill>
                  <a:srgbClr val="0066FF"/>
                </a:solidFill>
              </a:rPr>
              <a:t>АНТИДБЕТИЧЕСКОЕ ДЕЙСТВИЕ, ПРОФИЛАКТИКУ ДИВЕРТИКУЛЯРНОЙ БОЛЕЗНИ И </a:t>
            </a:r>
            <a:br>
              <a:rPr lang="ru-RU" b="1" dirty="0" smtClean="0">
                <a:solidFill>
                  <a:srgbClr val="0066FF"/>
                </a:solidFill>
              </a:rPr>
            </a:br>
            <a:r>
              <a:rPr lang="ru-RU" b="1" dirty="0" smtClean="0">
                <a:solidFill>
                  <a:srgbClr val="0066FF"/>
                </a:solidFill>
              </a:rPr>
              <a:t>НОРМАЛИЗАЦИЮ МИКРОФЛОРЫ КИШЕЧНИКА</a:t>
            </a:r>
          </a:p>
        </p:txBody>
      </p:sp>
    </p:spTree>
    <p:extLst>
      <p:ext uri="{BB962C8B-B14F-4D97-AF65-F5344CB8AC3E}">
        <p14:creationId xmlns:p14="http://schemas.microsoft.com/office/powerpoint/2010/main" val="165878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1266</Words>
  <Application>Microsoft Office PowerPoint</Application>
  <PresentationFormat>Экран (4:3)</PresentationFormat>
  <Paragraphs>89</Paragraphs>
  <Slides>20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Органический и функциональный запоры</vt:lpstr>
      <vt:lpstr>Алгоритм лечения запора</vt:lpstr>
      <vt:lpstr>Рекомендации РГА по лечению запора (2014) www.gastro.ru</vt:lpstr>
      <vt:lpstr>Алгоритм ведения больных с хроническим запором* </vt:lpstr>
      <vt:lpstr>Алгоритм ведения больных с хроническим запором(2)* </vt:lpstr>
      <vt:lpstr>Алгоритм ведения больных с хроническим запором(3)* </vt:lpstr>
      <vt:lpstr>Мукофальк – не только средство от запора, но и…</vt:lpstr>
      <vt:lpstr>Варианты фармакотерапии  при полиморбидности (Л.Б.Лазебник)</vt:lpstr>
      <vt:lpstr>Высокая эффективность псиллиума при лечении запоров у пожилых (доказательность А)</vt:lpstr>
      <vt:lpstr>Сравнение эффективности псиллиума и лактулозы в лечении функциональных запоров*</vt:lpstr>
      <vt:lpstr>Псиллиум: меньше метеоризма и флатуленции – лучшая переносимость* </vt:lpstr>
      <vt:lpstr>Способ применения Мукофалька при запоре</vt:lpstr>
      <vt:lpstr>Пищевые волокна при СРК</vt:lpstr>
      <vt:lpstr>По данным мета-анализа из всех пищевых волокон только псиллиум (исфагула) эффективен при СРК*</vt:lpstr>
      <vt:lpstr>Медикаментозная терапия запоров при СРК  (Рим IV)</vt:lpstr>
      <vt:lpstr>Рекомендации РГА по лечению СРК (2014) www.gastro.ru</vt:lpstr>
      <vt:lpstr>Принципиальное отличие псиллиума от отрубей</vt:lpstr>
      <vt:lpstr>Мукофальк существенно лучше отрубей нормализует стул и практически не вызывает метеоризма</vt:lpstr>
      <vt:lpstr>Презентация PowerPoint</vt:lpstr>
      <vt:lpstr>Отличие Мукофалька от отрубей и БАДов, содержащих псиллиум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Органический и функциональный запоры</dc:title>
  <dc:creator>Segey Leontyev</dc:creator>
  <cp:lastModifiedBy>Segey Leontyev</cp:lastModifiedBy>
  <cp:revision>9</cp:revision>
  <dcterms:created xsi:type="dcterms:W3CDTF">2016-12-13T14:05:52Z</dcterms:created>
  <dcterms:modified xsi:type="dcterms:W3CDTF">2017-01-11T13:17:42Z</dcterms:modified>
</cp:coreProperties>
</file>